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23" r:id="rId5"/>
  </p:sldMasterIdLst>
  <p:notesMasterIdLst>
    <p:notesMasterId r:id="rId11"/>
  </p:notesMasterIdLst>
  <p:handoutMasterIdLst>
    <p:handoutMasterId r:id="rId12"/>
  </p:handoutMasterIdLst>
  <p:sldIdLst>
    <p:sldId id="261" r:id="rId6"/>
    <p:sldId id="268" r:id="rId7"/>
    <p:sldId id="295" r:id="rId8"/>
    <p:sldId id="296" r:id="rId9"/>
    <p:sldId id="29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1F2E"/>
    <a:srgbClr val="C8C8C8"/>
    <a:srgbClr val="FFFFFF"/>
    <a:srgbClr val="FF6600"/>
    <a:srgbClr val="D9D9D9"/>
    <a:srgbClr val="FFCC66"/>
    <a:srgbClr val="6E9678"/>
    <a:srgbClr val="8B0109"/>
    <a:srgbClr val="A90314"/>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75734" autoAdjust="0"/>
  </p:normalViewPr>
  <p:slideViewPr>
    <p:cSldViewPr snapToGrid="0">
      <p:cViewPr varScale="1">
        <p:scale>
          <a:sx n="64" d="100"/>
          <a:sy n="64" d="100"/>
        </p:scale>
        <p:origin x="822" y="60"/>
      </p:cViewPr>
      <p:guideLst/>
    </p:cSldViewPr>
  </p:slideViewPr>
  <p:notesTextViewPr>
    <p:cViewPr>
      <p:scale>
        <a:sx n="1" d="1"/>
        <a:sy n="1" d="1"/>
      </p:scale>
      <p:origin x="0" y="0"/>
    </p:cViewPr>
  </p:notesTextViewPr>
  <p:sorterViewPr>
    <p:cViewPr>
      <p:scale>
        <a:sx n="170" d="100"/>
        <a:sy n="170" d="100"/>
      </p:scale>
      <p:origin x="0" y="-291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CF3383-DF08-4C90-8557-22EF3027DD43}" type="datetimeFigureOut">
              <a:rPr lang="en-US" smtClean="0"/>
              <a:t>10/21/2021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D16557-6E8E-4D95-8DF3-2DE1590C714A}" type="datetimeFigureOut">
              <a:rPr lang="en-US" smtClean="0"/>
              <a:t>10/21/2021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3A86D8-1D95-4DFF-A26B-8F86AC3AC58E}" type="slidenum">
              <a:rPr lang="en-US" smtClean="0"/>
              <a:t>‹#›</a:t>
            </a:fld>
            <a:endParaRPr lang="en-US"/>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3A86D8-1D95-4DFF-A26B-8F86AC3AC58E}" type="slidenum">
              <a:rPr lang="en-US" smtClean="0"/>
              <a:t>4</a:t>
            </a:fld>
            <a:endParaRPr lang="en-US"/>
          </a:p>
        </p:txBody>
      </p:sp>
    </p:spTree>
    <p:extLst>
      <p:ext uri="{BB962C8B-B14F-4D97-AF65-F5344CB8AC3E}">
        <p14:creationId xmlns:p14="http://schemas.microsoft.com/office/powerpoint/2010/main" val="742134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3888" userDrawn="1">
          <p15:clr>
            <a:srgbClr val="FBAE40"/>
          </p15:clr>
        </p15:guide>
        <p15:guide id="4" pos="37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97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9277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44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757340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206101087"/>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182493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14805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2781697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1548599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66700" y="1028700"/>
            <a:ext cx="11658599" cy="5600700"/>
          </a:xfrm>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4115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667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Standard Content Slide Colors</a:t>
            </a:r>
            <a:endParaRPr lang="en-US" dirty="0"/>
          </a:p>
        </p:txBody>
      </p:sp>
      <p:sp>
        <p:nvSpPr>
          <p:cNvPr id="2" name="TextBox 1"/>
          <p:cNvSpPr txBox="1"/>
          <p:nvPr userDrawn="1"/>
        </p:nvSpPr>
        <p:spPr>
          <a:xfrm>
            <a:off x="60960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Chart Colors</a:t>
            </a:r>
            <a:endParaRPr lang="en-US" dirty="0"/>
          </a:p>
        </p:txBody>
      </p:sp>
      <p:grpSp>
        <p:nvGrpSpPr>
          <p:cNvPr id="21" name="Group 20"/>
          <p:cNvGrpSpPr/>
          <p:nvPr userDrawn="1"/>
        </p:nvGrpSpPr>
        <p:grpSpPr>
          <a:xfrm>
            <a:off x="372234" y="1391830"/>
            <a:ext cx="1145832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217</a:t>
              </a:r>
            </a:p>
            <a:p>
              <a:pPr algn="ctr">
                <a:defRPr/>
              </a:pPr>
              <a:r>
                <a:rPr lang="en-US" sz="1000" b="1" dirty="0">
                  <a:solidFill>
                    <a:schemeClr val="tx1"/>
                  </a:solidFill>
                </a:rPr>
                <a:t>217</a:t>
              </a:r>
            </a:p>
            <a:p>
              <a:pPr algn="ctr">
                <a:defRPr/>
              </a:pPr>
              <a:r>
                <a:rPr lang="en-US" sz="1000" b="1" dirty="0">
                  <a:solidFill>
                    <a:schemeClr val="tx1"/>
                  </a:solidFill>
                </a:rPr>
                <a:t>217</a:t>
              </a:r>
            </a:p>
            <a:p>
              <a:pPr algn="ctr">
                <a:defRPr/>
              </a:pPr>
              <a:endParaRPr lang="en-US" sz="1000" b="1" dirty="0">
                <a:solidFill>
                  <a:schemeClr val="tx1"/>
                </a:solidFill>
              </a:endParaRPr>
            </a:p>
            <a:p>
              <a:pPr algn="ctr">
                <a:defRPr/>
              </a:pPr>
              <a:r>
                <a:rPr lang="en-US" sz="100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200</a:t>
              </a:r>
            </a:p>
            <a:p>
              <a:pPr algn="ctr">
                <a:defRPr/>
              </a:pPr>
              <a:r>
                <a:rPr lang="en-US" sz="1000" b="1" dirty="0">
                  <a:solidFill>
                    <a:schemeClr val="tx1"/>
                  </a:solidFill>
                </a:rPr>
                <a:t>200</a:t>
              </a:r>
            </a:p>
            <a:p>
              <a:pPr algn="ctr">
                <a:defRPr/>
              </a:pPr>
              <a:r>
                <a:rPr lang="en-US" sz="1000" b="1" dirty="0">
                  <a:solidFill>
                    <a:schemeClr val="tx1"/>
                  </a:solidFill>
                </a:rPr>
                <a:t>200</a:t>
              </a:r>
            </a:p>
            <a:p>
              <a:pPr algn="ctr">
                <a:defRPr/>
              </a:pPr>
              <a:endParaRPr lang="en-US" sz="1000" b="1" dirty="0">
                <a:solidFill>
                  <a:schemeClr val="tx1"/>
                </a:solidFill>
              </a:endParaRPr>
            </a:p>
            <a:p>
              <a:pPr algn="ctr">
                <a:defRPr/>
              </a:pPr>
              <a:r>
                <a:rPr lang="en-US" sz="100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255</a:t>
              </a:r>
            </a:p>
            <a:p>
              <a:pPr algn="ctr">
                <a:defRPr/>
              </a:pPr>
              <a:r>
                <a:rPr lang="en-US" sz="1000" b="1" dirty="0">
                  <a:solidFill>
                    <a:schemeClr val="tx1"/>
                  </a:solidFill>
                </a:rPr>
                <a:t>255</a:t>
              </a:r>
            </a:p>
            <a:p>
              <a:pPr algn="ctr">
                <a:defRPr/>
              </a:pPr>
              <a:r>
                <a:rPr lang="en-US" sz="1000" b="1" dirty="0">
                  <a:solidFill>
                    <a:schemeClr val="tx1"/>
                  </a:solidFill>
                </a:rPr>
                <a:t>255</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a:t>
              </a:r>
            </a:p>
            <a:p>
              <a:pPr algn="ctr">
                <a:defRPr/>
              </a:pPr>
              <a:r>
                <a:rPr lang="en-US" sz="1000" b="1" dirty="0">
                  <a:solidFill>
                    <a:schemeClr val="bg1"/>
                  </a:solidFill>
                </a:rPr>
                <a:t>0</a:t>
              </a:r>
            </a:p>
            <a:p>
              <a:pPr algn="ctr">
                <a:defRPr/>
              </a:pPr>
              <a:r>
                <a:rPr lang="en-US" sz="1000" b="1" dirty="0">
                  <a:solidFill>
                    <a:schemeClr val="bg1"/>
                  </a:solidFill>
                </a:rPr>
                <a:t>0</a:t>
              </a:r>
            </a:p>
            <a:p>
              <a:pPr algn="ctr">
                <a:defRPr/>
              </a:pPr>
              <a:endParaRPr lang="en-US" sz="1000" b="1" dirty="0">
                <a:solidFill>
                  <a:schemeClr val="bg1"/>
                </a:solidFill>
              </a:endParaRPr>
            </a:p>
            <a:p>
              <a:pPr algn="ctr">
                <a:defRPr/>
              </a:pPr>
              <a:r>
                <a:rPr lang="en-US" sz="100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163</a:t>
              </a:r>
            </a:p>
            <a:p>
              <a:pPr algn="ctr">
                <a:defRPr/>
              </a:pPr>
              <a:r>
                <a:rPr lang="en-US" sz="1000" b="1" dirty="0">
                  <a:solidFill>
                    <a:schemeClr val="tx1"/>
                  </a:solidFill>
                </a:rPr>
                <a:t>163</a:t>
              </a:r>
            </a:p>
            <a:p>
              <a:pPr algn="ctr">
                <a:defRPr/>
              </a:pPr>
              <a:r>
                <a:rPr lang="en-US" sz="1000" b="1" dirty="0">
                  <a:solidFill>
                    <a:schemeClr val="tx1"/>
                  </a:solidFill>
                </a:rPr>
                <a:t>163</a:t>
              </a:r>
            </a:p>
            <a:p>
              <a:pPr algn="ctr">
                <a:defRPr/>
              </a:pPr>
              <a:endParaRPr lang="en-US" sz="1000" b="1" dirty="0">
                <a:solidFill>
                  <a:schemeClr val="tx1"/>
                </a:solidFill>
              </a:endParaRPr>
            </a:p>
            <a:p>
              <a:pPr algn="ctr">
                <a:defRPr/>
              </a:pPr>
              <a:r>
                <a:rPr lang="en-US" sz="100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131</a:t>
              </a:r>
            </a:p>
            <a:p>
              <a:pPr algn="ctr">
                <a:defRPr/>
              </a:pPr>
              <a:r>
                <a:rPr lang="en-US" sz="1000" b="1" dirty="0">
                  <a:solidFill>
                    <a:schemeClr val="tx1"/>
                  </a:solidFill>
                </a:rPr>
                <a:t>132</a:t>
              </a:r>
            </a:p>
            <a:p>
              <a:pPr algn="ctr">
                <a:defRPr/>
              </a:pPr>
              <a:r>
                <a:rPr lang="en-US" sz="1000" b="1" dirty="0">
                  <a:solidFill>
                    <a:schemeClr val="tx1"/>
                  </a:solidFill>
                </a:rPr>
                <a:t>122</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223</a:t>
              </a:r>
            </a:p>
            <a:p>
              <a:pPr algn="ctr">
                <a:defRPr/>
              </a:pPr>
              <a:r>
                <a:rPr lang="en-US" sz="1000" b="1" dirty="0">
                  <a:solidFill>
                    <a:schemeClr val="bg1"/>
                  </a:solidFill>
                </a:rPr>
                <a:t>31</a:t>
              </a:r>
            </a:p>
            <a:p>
              <a:pPr algn="ctr">
                <a:defRPr/>
              </a:pPr>
              <a:r>
                <a:rPr lang="en-US" sz="1000" b="1" dirty="0">
                  <a:solidFill>
                    <a:schemeClr val="bg1"/>
                  </a:solidFill>
                </a:rPr>
                <a:t>46</a:t>
              </a:r>
            </a:p>
            <a:p>
              <a:pPr algn="ctr">
                <a:defRPr/>
              </a:pPr>
              <a:endParaRPr lang="en-US" sz="1000" b="1" dirty="0">
                <a:solidFill>
                  <a:schemeClr val="bg1"/>
                </a:solidFill>
              </a:endParaRPr>
            </a:p>
            <a:p>
              <a:pPr algn="ctr">
                <a:defRPr/>
              </a:pPr>
              <a:r>
                <a:rPr lang="en-US" sz="100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110</a:t>
              </a:r>
            </a:p>
            <a:p>
              <a:pPr algn="ctr">
                <a:defRPr/>
              </a:pPr>
              <a:r>
                <a:rPr lang="en-US" sz="1000" b="1" dirty="0">
                  <a:solidFill>
                    <a:schemeClr val="tx1"/>
                  </a:solidFill>
                </a:rPr>
                <a:t>135</a:t>
              </a:r>
            </a:p>
            <a:p>
              <a:pPr algn="ctr">
                <a:defRPr/>
              </a:pPr>
              <a:r>
                <a:rPr lang="en-US" sz="1000" b="1" dirty="0">
                  <a:solidFill>
                    <a:schemeClr val="tx1"/>
                  </a:solidFill>
                </a:rPr>
                <a:t>120</a:t>
              </a:r>
            </a:p>
            <a:p>
              <a:pPr algn="ctr">
                <a:defRPr/>
              </a:pPr>
              <a:endParaRPr lang="en-US" sz="1000" b="1" dirty="0">
                <a:solidFill>
                  <a:schemeClr val="tx1"/>
                </a:solidFill>
              </a:endParaRPr>
            </a:p>
            <a:p>
              <a:pPr algn="ctr">
                <a:defRPr/>
              </a:pPr>
              <a:r>
                <a:rPr lang="en-US" sz="100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112</a:t>
              </a:r>
            </a:p>
            <a:p>
              <a:pPr algn="ctr">
                <a:defRPr/>
              </a:pPr>
              <a:r>
                <a:rPr lang="en-US" sz="1000" b="1" dirty="0">
                  <a:solidFill>
                    <a:schemeClr val="bg1"/>
                  </a:solidFill>
                </a:rPr>
                <a:t>92</a:t>
              </a:r>
            </a:p>
            <a:p>
              <a:pPr algn="ctr">
                <a:defRPr/>
              </a:pPr>
              <a:r>
                <a:rPr lang="en-US" sz="1000" b="1" dirty="0">
                  <a:solidFill>
                    <a:schemeClr val="bg1"/>
                  </a:solidFill>
                </a:rPr>
                <a:t>56</a:t>
              </a:r>
            </a:p>
            <a:p>
              <a:pPr algn="ctr">
                <a:defRPr/>
              </a:pPr>
              <a:endParaRPr lang="en-US" sz="1000" b="1" dirty="0">
                <a:solidFill>
                  <a:schemeClr val="bg1"/>
                </a:solidFill>
              </a:endParaRPr>
            </a:p>
            <a:p>
              <a:pPr algn="ctr">
                <a:defRPr/>
              </a:pPr>
              <a:r>
                <a:rPr lang="en-US" sz="100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62</a:t>
              </a:r>
            </a:p>
            <a:p>
              <a:pPr algn="ctr">
                <a:defRPr/>
              </a:pPr>
              <a:r>
                <a:rPr lang="en-US" sz="1000" b="1" dirty="0">
                  <a:solidFill>
                    <a:schemeClr val="bg1"/>
                  </a:solidFill>
                </a:rPr>
                <a:t>102</a:t>
              </a:r>
            </a:p>
            <a:p>
              <a:pPr algn="ctr">
                <a:defRPr/>
              </a:pPr>
              <a:r>
                <a:rPr lang="en-US" sz="1000" b="1" dirty="0">
                  <a:solidFill>
                    <a:schemeClr val="bg1"/>
                  </a:solidFill>
                </a:rPr>
                <a:t>130</a:t>
              </a:r>
            </a:p>
            <a:p>
              <a:pPr algn="ctr">
                <a:defRPr/>
              </a:pPr>
              <a:endParaRPr lang="en-US" sz="1000" b="1" dirty="0">
                <a:solidFill>
                  <a:schemeClr val="bg1"/>
                </a:solidFill>
              </a:endParaRPr>
            </a:p>
            <a:p>
              <a:pPr algn="ctr">
                <a:defRPr/>
              </a:pPr>
              <a:r>
                <a:rPr lang="en-US" sz="100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102</a:t>
              </a:r>
            </a:p>
            <a:p>
              <a:pPr algn="ctr">
                <a:defRPr/>
              </a:pPr>
              <a:r>
                <a:rPr lang="en-US" sz="1000" b="1" dirty="0">
                  <a:solidFill>
                    <a:schemeClr val="bg1"/>
                  </a:solidFill>
                </a:rPr>
                <a:t>56</a:t>
              </a:r>
            </a:p>
            <a:p>
              <a:pPr algn="ctr">
                <a:defRPr/>
              </a:pPr>
              <a:r>
                <a:rPr lang="en-US" sz="1000" b="1" dirty="0">
                  <a:solidFill>
                    <a:schemeClr val="bg1"/>
                  </a:solidFill>
                </a:rPr>
                <a:t>48</a:t>
              </a:r>
            </a:p>
            <a:p>
              <a:pPr algn="ctr">
                <a:defRPr/>
              </a:pPr>
              <a:endParaRPr lang="en-US" sz="1000" b="1" dirty="0">
                <a:solidFill>
                  <a:schemeClr val="bg1"/>
                </a:solidFill>
              </a:endParaRPr>
            </a:p>
            <a:p>
              <a:pPr algn="ctr">
                <a:defRPr/>
              </a:pPr>
              <a:r>
                <a:rPr lang="en-US" sz="100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130</a:t>
              </a:r>
            </a:p>
            <a:p>
              <a:pPr algn="ctr">
                <a:defRPr/>
              </a:pPr>
              <a:r>
                <a:rPr lang="en-US" sz="1000" b="1" dirty="0">
                  <a:solidFill>
                    <a:schemeClr val="bg1"/>
                  </a:solidFill>
                </a:rPr>
                <a:t>120</a:t>
              </a:r>
            </a:p>
            <a:p>
              <a:pPr algn="ctr">
                <a:defRPr/>
              </a:pPr>
              <a:r>
                <a:rPr lang="en-US" sz="1000" b="1" dirty="0">
                  <a:solidFill>
                    <a:schemeClr val="bg1"/>
                  </a:solidFill>
                </a:rPr>
                <a:t>111</a:t>
              </a:r>
            </a:p>
            <a:p>
              <a:pPr algn="ctr">
                <a:defRPr/>
              </a:pPr>
              <a:endParaRPr lang="en-US" sz="1000" b="1" dirty="0">
                <a:solidFill>
                  <a:schemeClr val="bg1"/>
                </a:solidFill>
              </a:endParaRPr>
            </a:p>
            <a:p>
              <a:pPr algn="ctr">
                <a:defRPr/>
              </a:pPr>
              <a:r>
                <a:rPr lang="en-US" sz="100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237</a:t>
              </a:r>
            </a:p>
            <a:p>
              <a:pPr algn="ctr">
                <a:defRPr/>
              </a:pPr>
              <a:r>
                <a:rPr lang="en-US" sz="1000" b="1" dirty="0">
                  <a:solidFill>
                    <a:schemeClr val="tx1"/>
                  </a:solidFill>
                </a:rPr>
                <a:t>237</a:t>
              </a:r>
            </a:p>
            <a:p>
              <a:pPr algn="ctr">
                <a:defRPr/>
              </a:pPr>
              <a:r>
                <a:rPr lang="en-US" sz="1000" b="1" dirty="0">
                  <a:solidFill>
                    <a:schemeClr val="tx1"/>
                  </a:solidFill>
                </a:rPr>
                <a:t>237</a:t>
              </a:r>
            </a:p>
            <a:p>
              <a:pPr algn="ctr">
                <a:defRPr/>
              </a:pPr>
              <a:endParaRPr lang="en-US" sz="1000" b="1" dirty="0">
                <a:solidFill>
                  <a:schemeClr val="tx1"/>
                </a:solidFill>
              </a:endParaRPr>
            </a:p>
            <a:p>
              <a:pPr algn="ctr">
                <a:defRPr/>
              </a:pPr>
              <a:r>
                <a:rPr lang="en-US" sz="1000" b="1" dirty="0">
                  <a:solidFill>
                    <a:schemeClr val="tx1"/>
                  </a:solidFill>
                </a:rPr>
                <a:t>#</a:t>
              </a:r>
              <a:r>
                <a:rPr lang="en-US" sz="1000" b="1" dirty="0" err="1">
                  <a:solidFill>
                    <a:schemeClr val="tx1"/>
                  </a:solidFill>
                </a:rPr>
                <a:t>ededed</a:t>
              </a:r>
              <a:endParaRPr lang="en-US" sz="1000" b="1" dirty="0">
                <a:solidFill>
                  <a:schemeClr val="tx1"/>
                </a:solidFill>
              </a:endParaRP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80</a:t>
              </a:r>
            </a:p>
            <a:p>
              <a:pPr algn="ctr">
                <a:defRPr/>
              </a:pPr>
              <a:r>
                <a:rPr lang="en-US" sz="1000" b="1" dirty="0">
                  <a:solidFill>
                    <a:schemeClr val="bg1"/>
                  </a:solidFill>
                </a:rPr>
                <a:t>119</a:t>
              </a:r>
            </a:p>
            <a:p>
              <a:pPr algn="ctr">
                <a:defRPr/>
              </a:pPr>
              <a:r>
                <a:rPr lang="en-US" sz="1000" b="1" dirty="0">
                  <a:solidFill>
                    <a:schemeClr val="bg1"/>
                  </a:solidFill>
                </a:rPr>
                <a:t>27</a:t>
              </a:r>
            </a:p>
            <a:p>
              <a:pPr algn="ctr">
                <a:defRPr/>
              </a:pPr>
              <a:endParaRPr lang="en-US" sz="1000" b="1" dirty="0">
                <a:solidFill>
                  <a:schemeClr val="bg1"/>
                </a:solidFill>
              </a:endParaRPr>
            </a:p>
            <a:p>
              <a:pPr algn="ctr">
                <a:defRPr/>
              </a:pPr>
              <a:r>
                <a:rPr lang="en-US" sz="100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252</a:t>
              </a:r>
            </a:p>
            <a:p>
              <a:pPr algn="ctr">
                <a:defRPr/>
              </a:pPr>
              <a:r>
                <a:rPr lang="en-US" sz="1000" b="1" dirty="0">
                  <a:solidFill>
                    <a:schemeClr val="tx1"/>
                  </a:solidFill>
                </a:rPr>
                <a:t>174</a:t>
              </a:r>
            </a:p>
            <a:p>
              <a:pPr algn="ctr">
                <a:defRPr/>
              </a:pPr>
              <a:r>
                <a:rPr lang="en-US" sz="1000" b="1" dirty="0">
                  <a:solidFill>
                    <a:schemeClr val="tx1"/>
                  </a:solidFill>
                </a:rPr>
                <a:t>59</a:t>
              </a:r>
            </a:p>
            <a:p>
              <a:pPr algn="ctr">
                <a:defRPr/>
              </a:pPr>
              <a:endParaRPr lang="en-US" sz="1000" b="1" dirty="0">
                <a:solidFill>
                  <a:schemeClr val="tx1"/>
                </a:solidFill>
              </a:endParaRPr>
            </a:p>
            <a:p>
              <a:pPr algn="ctr">
                <a:defRPr/>
              </a:pPr>
              <a:r>
                <a:rPr lang="en-US" sz="100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83</a:t>
              </a:r>
            </a:p>
            <a:p>
              <a:pPr algn="ctr">
                <a:defRPr/>
              </a:pPr>
              <a:r>
                <a:rPr lang="en-US" sz="1000" b="1" dirty="0">
                  <a:solidFill>
                    <a:schemeClr val="bg1"/>
                  </a:solidFill>
                </a:rPr>
                <a:t>36</a:t>
              </a:r>
            </a:p>
            <a:p>
              <a:pPr algn="ctr">
                <a:defRPr/>
              </a:pPr>
              <a:r>
                <a:rPr lang="en-US" sz="1000" b="1" dirty="0">
                  <a:solidFill>
                    <a:schemeClr val="bg1"/>
                  </a:solidFill>
                </a:rPr>
                <a:t>118</a:t>
              </a:r>
            </a:p>
            <a:p>
              <a:pPr algn="ctr">
                <a:defRPr/>
              </a:pPr>
              <a:endParaRPr lang="en-US" sz="1000" b="1" dirty="0">
                <a:solidFill>
                  <a:schemeClr val="bg1"/>
                </a:solidFill>
              </a:endParaRPr>
            </a:p>
            <a:p>
              <a:pPr algn="ctr">
                <a:defRPr/>
              </a:pPr>
              <a:r>
                <a:rPr lang="en-US" sz="100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409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10/21/2021</a:t>
            </a:fld>
            <a:endParaRPr lang="en-US" dirty="0"/>
          </a:p>
        </p:txBody>
      </p:sp>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09" r:id="rId14"/>
    <p:sldLayoutId id="2147483699" r:id="rId15"/>
    <p:sldLayoutId id="2147483701" r:id="rId16"/>
    <p:sldLayoutId id="2147483710" r:id="rId17"/>
    <p:sldLayoutId id="2147483702" r:id="rId18"/>
    <p:sldLayoutId id="2147483703" r:id="rId19"/>
    <p:sldLayoutId id="2147483704" r:id="rId20"/>
    <p:sldLayoutId id="2147483705" r:id="rId21"/>
    <p:sldLayoutId id="2147483711" r:id="rId22"/>
    <p:sldLayoutId id="2147483712" r:id="rId23"/>
    <p:sldLayoutId id="2147483713" r:id="rId24"/>
    <p:sldLayoutId id="2147483714" r:id="rId25"/>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userDrawn="1">
          <p15:clr>
            <a:srgbClr val="5ACBF0"/>
          </p15:clr>
        </p15:guide>
        <p15:guide id="2" pos="12971">
          <p15:clr>
            <a:srgbClr val="5ACBF0"/>
          </p15:clr>
        </p15:guide>
        <p15:guide id="3" pos="168"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66675" y="38099"/>
            <a:ext cx="12058650"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23"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6079067" y="3416309"/>
            <a:ext cx="2540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15"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1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10/21/2021</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169"/>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30188" indent="-230188" algn="l" rtl="0" eaLnBrk="1" fontAlgn="base" hangingPunct="1">
        <a:spcBef>
          <a:spcPts val="169"/>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1775"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4213" indent="-222250"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30188"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7512" userDrawn="1">
          <p15:clr>
            <a:srgbClr val="5ACBF0"/>
          </p15:clr>
        </p15:guide>
        <p15:guide id="2" pos="12971">
          <p15:clr>
            <a:srgbClr val="5ACBF0"/>
          </p15:clr>
        </p15:guide>
        <p15:guide id="3" pos="168"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hyperlink" Target="https://www.spk.usace.army.mil/" TargetMode="External"/><Relationship Id="rId2" Type="http://schemas.openxmlformats.org/officeDocument/2006/relationships/hyperlink" Target="https://www.usace.army.mil/"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66700" y="265872"/>
            <a:ext cx="9933940" cy="1671543"/>
          </a:xfrm>
        </p:spPr>
        <p:txBody>
          <a:bodyPr>
            <a:normAutofit/>
          </a:bodyPr>
          <a:lstStyle/>
          <a:p>
            <a:r>
              <a:rPr lang="en-US" sz="4800" dirty="0"/>
              <a:t>Regulatory Program</a:t>
            </a:r>
            <a:r>
              <a:rPr lang="en-US" sz="4800" dirty="0">
                <a:solidFill>
                  <a:schemeClr val="tx1"/>
                </a:solidFill>
              </a:rPr>
              <a:t> </a:t>
            </a:r>
            <a:r>
              <a:rPr lang="en-US" sz="4800" dirty="0"/>
              <a:t>Brief</a:t>
            </a:r>
          </a:p>
        </p:txBody>
      </p:sp>
      <p:sp>
        <p:nvSpPr>
          <p:cNvPr id="8" name="Text Placeholder 7"/>
          <p:cNvSpPr>
            <a:spLocks noGrp="1"/>
          </p:cNvSpPr>
          <p:nvPr>
            <p:ph type="body" sz="quarter" idx="15"/>
          </p:nvPr>
        </p:nvSpPr>
        <p:spPr>
          <a:xfrm>
            <a:off x="266700" y="2059389"/>
            <a:ext cx="7495540" cy="3307950"/>
          </a:xfrm>
        </p:spPr>
        <p:txBody>
          <a:bodyPr/>
          <a:lstStyle/>
          <a:p>
            <a:r>
              <a:rPr lang="en-US" dirty="0"/>
              <a:t>Michael S. Jewell</a:t>
            </a:r>
          </a:p>
          <a:p>
            <a:r>
              <a:rPr lang="en-US" dirty="0"/>
              <a:t>Chief, Regulatory Division</a:t>
            </a:r>
          </a:p>
          <a:p>
            <a:r>
              <a:rPr lang="en-US" dirty="0"/>
              <a:t>U.S. Army Corps of Engineers, Sacramento District</a:t>
            </a:r>
          </a:p>
          <a:p>
            <a:r>
              <a:rPr lang="en-US"/>
              <a:t>16 </a:t>
            </a:r>
            <a:r>
              <a:rPr lang="en-US" dirty="0"/>
              <a:t>July 2021</a:t>
            </a:r>
          </a:p>
        </p:txBody>
      </p:sp>
    </p:spTree>
    <p:extLst>
      <p:ext uri="{BB962C8B-B14F-4D97-AF65-F5344CB8AC3E}">
        <p14:creationId xmlns:p14="http://schemas.microsoft.com/office/powerpoint/2010/main" val="361541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Box 2"/>
          <p:cNvSpPr txBox="1"/>
          <p:nvPr/>
        </p:nvSpPr>
        <p:spPr>
          <a:xfrm>
            <a:off x="954860" y="1142611"/>
            <a:ext cx="10185088" cy="5525615"/>
          </a:xfrm>
          <a:prstGeom prst="rect">
            <a:avLst/>
          </a:prstGeom>
          <a:noFill/>
        </p:spPr>
        <p:txBody>
          <a:bodyPr wrap="square" rtlCol="0">
            <a:spAutoFit/>
          </a:bodyPr>
          <a:lstStyle/>
          <a:p>
            <a:pPr lvl="0">
              <a:lnSpc>
                <a:spcPct val="90000"/>
              </a:lnSpc>
              <a:spcBef>
                <a:spcPts val="400"/>
              </a:spcBef>
              <a:spcAft>
                <a:spcPts val="400"/>
              </a:spcAft>
            </a:pPr>
            <a:r>
              <a:rPr lang="en-US" sz="2400" b="1" dirty="0">
                <a:solidFill>
                  <a:schemeClr val="tx1">
                    <a:lumMod val="75000"/>
                    <a:lumOff val="25000"/>
                  </a:schemeClr>
                </a:solidFill>
              </a:rPr>
              <a:t>Area of Responsibility</a:t>
            </a:r>
          </a:p>
          <a:p>
            <a:pPr lvl="0"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CA Central Valley and Sierra Nevada, NV, and UT </a:t>
            </a:r>
          </a:p>
          <a:p>
            <a:pPr lvl="0"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Highly diverse area climatically, topographically, politically</a:t>
            </a:r>
          </a:p>
          <a:p>
            <a:pPr lvl="0"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Challenges: endangered species, cultural resources, Tribes, public interest</a:t>
            </a:r>
          </a:p>
          <a:p>
            <a:pPr>
              <a:lnSpc>
                <a:spcPct val="90000"/>
              </a:lnSpc>
              <a:spcBef>
                <a:spcPts val="400"/>
              </a:spcBef>
              <a:spcAft>
                <a:spcPts val="400"/>
              </a:spcAft>
            </a:pPr>
            <a:r>
              <a:rPr lang="en-US" sz="2400" b="1" dirty="0">
                <a:solidFill>
                  <a:schemeClr val="tx1">
                    <a:lumMod val="75000"/>
                    <a:lumOff val="25000"/>
                  </a:schemeClr>
                </a:solidFill>
              </a:rPr>
              <a:t>Execution</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600 permit decisions (95% by General Permit)</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350 jurisdictional determinations </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20 enforcement actions resolved</a:t>
            </a:r>
          </a:p>
          <a:p>
            <a:pPr>
              <a:lnSpc>
                <a:spcPct val="90000"/>
              </a:lnSpc>
              <a:spcBef>
                <a:spcPts val="400"/>
              </a:spcBef>
              <a:spcAft>
                <a:spcPts val="400"/>
              </a:spcAft>
            </a:pPr>
            <a:r>
              <a:rPr lang="en-US" sz="2400" b="1" dirty="0">
                <a:solidFill>
                  <a:schemeClr val="tx1">
                    <a:lumMod val="75000"/>
                    <a:lumOff val="25000"/>
                  </a:schemeClr>
                </a:solidFill>
              </a:rPr>
              <a:t>Organization</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42 people in 4 offices across 3 states </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Report directly to District Commander</a:t>
            </a:r>
          </a:p>
          <a:p>
            <a:pPr>
              <a:lnSpc>
                <a:spcPct val="90000"/>
              </a:lnSpc>
              <a:spcBef>
                <a:spcPts val="400"/>
              </a:spcBef>
              <a:spcAft>
                <a:spcPts val="400"/>
              </a:spcAft>
            </a:pPr>
            <a:r>
              <a:rPr lang="en-US" sz="2400" b="1" dirty="0">
                <a:solidFill>
                  <a:schemeClr val="tx1">
                    <a:lumMod val="75000"/>
                    <a:lumOff val="25000"/>
                  </a:schemeClr>
                </a:solidFill>
              </a:rPr>
              <a:t>Funding</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General Regulatory Functions (GRF)</a:t>
            </a:r>
          </a:p>
          <a:p>
            <a:pPr indent="-342900">
              <a:lnSpc>
                <a:spcPct val="90000"/>
              </a:lnSpc>
              <a:spcBef>
                <a:spcPts val="400"/>
              </a:spcBef>
              <a:spcAft>
                <a:spcPts val="400"/>
              </a:spcAft>
              <a:buFont typeface="Wingdings" panose="05000000000000000000" pitchFamily="2" charset="2"/>
              <a:buChar char="§"/>
            </a:pPr>
            <a:r>
              <a:rPr lang="en-US" sz="2000" dirty="0">
                <a:solidFill>
                  <a:schemeClr val="tx1">
                    <a:lumMod val="75000"/>
                    <a:lumOff val="25000"/>
                  </a:schemeClr>
                </a:solidFill>
              </a:rPr>
              <a:t>Section 214 of Water Resources Development Act</a:t>
            </a:r>
          </a:p>
        </p:txBody>
      </p:sp>
    </p:spTree>
    <p:extLst>
      <p:ext uri="{BB962C8B-B14F-4D97-AF65-F5344CB8AC3E}">
        <p14:creationId xmlns:p14="http://schemas.microsoft.com/office/powerpoint/2010/main" val="302294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2863221D-CBFA-4DAE-8ECF-801BFA9BF14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91453" y="237744"/>
            <a:ext cx="8322979" cy="6382512"/>
          </a:xfrm>
          <a:prstGeom prst="rect">
            <a:avLst/>
          </a:prstGeom>
        </p:spPr>
      </p:pic>
    </p:spTree>
    <p:extLst>
      <p:ext uri="{BB962C8B-B14F-4D97-AF65-F5344CB8AC3E}">
        <p14:creationId xmlns:p14="http://schemas.microsoft.com/office/powerpoint/2010/main" val="304172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UPDATE</a:t>
            </a:r>
          </a:p>
        </p:txBody>
      </p:sp>
      <p:sp>
        <p:nvSpPr>
          <p:cNvPr id="3" name="TextBox 2"/>
          <p:cNvSpPr txBox="1"/>
          <p:nvPr/>
        </p:nvSpPr>
        <p:spPr>
          <a:xfrm>
            <a:off x="954860" y="1142611"/>
            <a:ext cx="10185088" cy="5068054"/>
          </a:xfrm>
          <a:prstGeom prst="rect">
            <a:avLst/>
          </a:prstGeom>
          <a:noFill/>
        </p:spPr>
        <p:txBody>
          <a:bodyPr wrap="square" rtlCol="0">
            <a:spAutoFit/>
          </a:bodyPr>
          <a:lstStyle/>
          <a:p>
            <a:pPr>
              <a:spcBef>
                <a:spcPts val="400"/>
              </a:spcBef>
              <a:spcAft>
                <a:spcPts val="400"/>
              </a:spcAft>
            </a:pPr>
            <a:r>
              <a:rPr lang="en-US" sz="2400" b="1" dirty="0">
                <a:solidFill>
                  <a:schemeClr val="tx1">
                    <a:lumMod val="75000"/>
                    <a:lumOff val="25000"/>
                  </a:schemeClr>
                </a:solidFill>
              </a:rPr>
              <a:t>National</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2020 Navigable Waters Protection Rule (definition of waters of the U.S.)</a:t>
            </a:r>
          </a:p>
          <a:p>
            <a:pPr marL="800100" lvl="1"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AZ Court Ruling – Now pre-2015 regulatory regime</a:t>
            </a:r>
          </a:p>
          <a:p>
            <a:pPr marL="800100" lvl="1"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Rulemaking to rescind and replace with “durable” regulation</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2020 Section 401 of CWA Rule</a:t>
            </a:r>
          </a:p>
          <a:p>
            <a:pPr marL="800100" lvl="1"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Request certification and apply for Corps permit concurrently</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2021/2022 Nationwide Permits</a:t>
            </a:r>
            <a:endParaRPr lang="en-US" dirty="0">
              <a:solidFill>
                <a:schemeClr val="tx1">
                  <a:lumMod val="75000"/>
                  <a:lumOff val="25000"/>
                </a:schemeClr>
              </a:solidFill>
            </a:endParaRPr>
          </a:p>
          <a:p>
            <a:pPr>
              <a:spcBef>
                <a:spcPts val="400"/>
              </a:spcBef>
              <a:spcAft>
                <a:spcPts val="400"/>
              </a:spcAft>
            </a:pPr>
            <a:r>
              <a:rPr lang="en-US" sz="2400" b="1" dirty="0">
                <a:solidFill>
                  <a:schemeClr val="tx1">
                    <a:lumMod val="75000"/>
                    <a:lumOff val="25000"/>
                  </a:schemeClr>
                </a:solidFill>
              </a:rPr>
              <a:t>Regional</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South Pacific Division Notice on WOTUS Regional Roundtables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Development of Regional General Permit for Wildfires in CA</a:t>
            </a:r>
            <a:endParaRPr lang="en-US" dirty="0">
              <a:solidFill>
                <a:schemeClr val="tx1">
                  <a:lumMod val="75000"/>
                  <a:lumOff val="25000"/>
                </a:schemeClr>
              </a:solidFill>
            </a:endParaRPr>
          </a:p>
          <a:p>
            <a:pPr>
              <a:spcBef>
                <a:spcPts val="400"/>
              </a:spcBef>
              <a:spcAft>
                <a:spcPts val="400"/>
              </a:spcAft>
            </a:pPr>
            <a:r>
              <a:rPr lang="en-US" sz="2400" b="1" dirty="0">
                <a:solidFill>
                  <a:schemeClr val="tx1">
                    <a:lumMod val="75000"/>
                    <a:lumOff val="25000"/>
                  </a:schemeClr>
                </a:solidFill>
              </a:rPr>
              <a:t>Local</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Programmatic Agreement with UT SHPO under Section 106 of NHPA</a:t>
            </a:r>
          </a:p>
        </p:txBody>
      </p:sp>
    </p:spTree>
    <p:extLst>
      <p:ext uri="{BB962C8B-B14F-4D97-AF65-F5344CB8AC3E}">
        <p14:creationId xmlns:p14="http://schemas.microsoft.com/office/powerpoint/2010/main" val="347213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RESOURCES</a:t>
            </a:r>
          </a:p>
        </p:txBody>
      </p:sp>
      <p:sp>
        <p:nvSpPr>
          <p:cNvPr id="3" name="TextBox 2"/>
          <p:cNvSpPr txBox="1"/>
          <p:nvPr/>
        </p:nvSpPr>
        <p:spPr>
          <a:xfrm>
            <a:off x="954860" y="1142611"/>
            <a:ext cx="10185088" cy="5098832"/>
          </a:xfrm>
          <a:prstGeom prst="rect">
            <a:avLst/>
          </a:prstGeom>
          <a:noFill/>
        </p:spPr>
        <p:txBody>
          <a:bodyPr wrap="square" rtlCol="0">
            <a:spAutoFit/>
          </a:bodyPr>
          <a:lstStyle/>
          <a:p>
            <a:pPr>
              <a:spcBef>
                <a:spcPts val="400"/>
              </a:spcBef>
              <a:spcAft>
                <a:spcPts val="400"/>
              </a:spcAft>
            </a:pPr>
            <a:r>
              <a:rPr lang="en-US" sz="2400" b="1" dirty="0">
                <a:solidFill>
                  <a:schemeClr val="tx1">
                    <a:lumMod val="75000"/>
                    <a:lumOff val="25000"/>
                  </a:schemeClr>
                </a:solidFill>
              </a:rPr>
              <a:t>HQUSACE Website </a:t>
            </a:r>
            <a:r>
              <a:rPr lang="en-US" sz="2400" dirty="0">
                <a:solidFill>
                  <a:schemeClr val="tx1">
                    <a:lumMod val="75000"/>
                    <a:lumOff val="25000"/>
                  </a:schemeClr>
                </a:solidFill>
              </a:rPr>
              <a:t>(</a:t>
            </a:r>
            <a:r>
              <a:rPr lang="en-US" sz="2400" dirty="0">
                <a:solidFill>
                  <a:srgbClr val="FF0000"/>
                </a:solidFill>
                <a:hlinkClick r:id="rId2">
                  <a:extLst>
                    <a:ext uri="{A12FA001-AC4F-418D-AE19-62706E023703}">
                      <ahyp:hlinkClr xmlns:ahyp="http://schemas.microsoft.com/office/drawing/2018/hyperlinkcolor" val="tx"/>
                    </a:ext>
                  </a:extLst>
                </a:hlinkClick>
              </a:rPr>
              <a:t>https://www.usace.army.mil/</a:t>
            </a:r>
            <a:r>
              <a:rPr lang="en-US" sz="2400" dirty="0">
                <a:solidFill>
                  <a:schemeClr val="tx1">
                    <a:lumMod val="75000"/>
                    <a:lumOff val="25000"/>
                  </a:schemeClr>
                </a:solidFill>
              </a:rPr>
              <a:t>)</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National program info</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Final and pending permit actions; Approved Jurisdictional Determinations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National Customer Service Survey link</a:t>
            </a:r>
            <a:endParaRPr lang="en-US" sz="2000" b="1" dirty="0">
              <a:solidFill>
                <a:schemeClr val="tx1">
                  <a:lumMod val="75000"/>
                  <a:lumOff val="25000"/>
                </a:schemeClr>
              </a:solidFill>
            </a:endParaRPr>
          </a:p>
          <a:p>
            <a:pPr>
              <a:spcBef>
                <a:spcPts val="400"/>
              </a:spcBef>
              <a:spcAft>
                <a:spcPts val="400"/>
              </a:spcAft>
            </a:pPr>
            <a:r>
              <a:rPr lang="en-US" sz="2400" b="1" dirty="0">
                <a:solidFill>
                  <a:schemeClr val="tx1">
                    <a:lumMod val="75000"/>
                    <a:lumOff val="25000"/>
                  </a:schemeClr>
                </a:solidFill>
              </a:rPr>
              <a:t>Sacramento District Website </a:t>
            </a:r>
            <a:r>
              <a:rPr lang="en-US" sz="2400" dirty="0">
                <a:solidFill>
                  <a:schemeClr val="tx1">
                    <a:lumMod val="75000"/>
                    <a:lumOff val="25000"/>
                  </a:schemeClr>
                </a:solidFill>
              </a:rPr>
              <a:t>(</a:t>
            </a:r>
            <a:r>
              <a:rPr lang="en-US" sz="2400" dirty="0">
                <a:solidFill>
                  <a:srgbClr val="FF0000"/>
                </a:solidFill>
                <a:hlinkClick r:id="rId3">
                  <a:extLst>
                    <a:ext uri="{A12FA001-AC4F-418D-AE19-62706E023703}">
                      <ahyp:hlinkClr xmlns:ahyp="http://schemas.microsoft.com/office/drawing/2018/hyperlinkcolor" val="tx"/>
                    </a:ext>
                  </a:extLst>
                </a:hlinkClick>
              </a:rPr>
              <a:t>https://www.spk.usace.army.mil</a:t>
            </a:r>
            <a:r>
              <a:rPr lang="en-US" sz="2400" dirty="0">
                <a:solidFill>
                  <a:schemeClr val="tx1">
                    <a:lumMod val="75000"/>
                    <a:lumOff val="25000"/>
                  </a:schemeClr>
                </a:solidFill>
              </a:rPr>
              <a:t>)</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Submission of jurisdiction requests and permit applications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Latest News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Public Notices - sign up!</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Regulatory Program Workshop materials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National Customer Service Survey link</a:t>
            </a:r>
            <a:endParaRPr lang="en-US" sz="2000" b="1" dirty="0">
              <a:solidFill>
                <a:schemeClr val="tx1">
                  <a:lumMod val="75000"/>
                  <a:lumOff val="25000"/>
                </a:schemeClr>
              </a:solidFill>
            </a:endParaRPr>
          </a:p>
          <a:p>
            <a:pPr>
              <a:spcBef>
                <a:spcPts val="400"/>
              </a:spcBef>
              <a:spcAft>
                <a:spcPts val="400"/>
              </a:spcAft>
            </a:pPr>
            <a:r>
              <a:rPr lang="en-US" sz="2400" b="1" dirty="0">
                <a:solidFill>
                  <a:schemeClr val="tx1">
                    <a:lumMod val="75000"/>
                    <a:lumOff val="25000"/>
                  </a:schemeClr>
                </a:solidFill>
              </a:rPr>
              <a:t>Regulatory Program Workshops</a:t>
            </a:r>
          </a:p>
          <a:p>
            <a:pPr marL="342900" indent="-342900">
              <a:spcBef>
                <a:spcPts val="400"/>
              </a:spcBef>
              <a:spcAft>
                <a:spcPts val="400"/>
              </a:spcAft>
              <a:buFont typeface="Wingdings" panose="05000000000000000000" pitchFamily="2" charset="2"/>
              <a:buChar char="§"/>
            </a:pPr>
            <a:r>
              <a:rPr lang="en-US" sz="2000" dirty="0">
                <a:solidFill>
                  <a:schemeClr val="tx1">
                    <a:lumMod val="75000"/>
                    <a:lumOff val="25000"/>
                  </a:schemeClr>
                </a:solidFill>
              </a:rPr>
              <a:t>Next: January 21, 2022 (Subject TBD)</a:t>
            </a:r>
          </a:p>
        </p:txBody>
      </p:sp>
      <p:sp>
        <p:nvSpPr>
          <p:cNvPr id="5" name="TextBox 4" descr="Michael Jewell&#10;(916) 557-6605&#10;michael.s.jewell@usace.army.mil&#10;" title="contact information for Michel Jewell">
            <a:extLst>
              <a:ext uri="{FF2B5EF4-FFF2-40B4-BE49-F238E27FC236}">
                <a16:creationId xmlns:a16="http://schemas.microsoft.com/office/drawing/2014/main" id="{2C90B8FB-B5F2-4F28-8B40-98F182522F07}"/>
              </a:ext>
            </a:extLst>
          </p:cNvPr>
          <p:cNvSpPr txBox="1"/>
          <p:nvPr/>
        </p:nvSpPr>
        <p:spPr>
          <a:xfrm>
            <a:off x="8272708" y="4276733"/>
            <a:ext cx="3200400" cy="830997"/>
          </a:xfrm>
          <a:prstGeom prst="rect">
            <a:avLst/>
          </a:prstGeom>
          <a:solidFill>
            <a:srgbClr val="FFFF00"/>
          </a:solidFill>
          <a:ln w="12700">
            <a:solidFill>
              <a:schemeClr val="tx1"/>
            </a:solidFill>
          </a:ln>
        </p:spPr>
        <p:txBody>
          <a:bodyPr wrap="square" rtlCol="0">
            <a:spAutoFit/>
          </a:bodyPr>
          <a:lstStyle/>
          <a:p>
            <a:pPr algn="ctr"/>
            <a:r>
              <a:rPr lang="en-US" sz="1600" dirty="0"/>
              <a:t>Michael Jewell</a:t>
            </a:r>
          </a:p>
          <a:p>
            <a:pPr algn="ctr"/>
            <a:r>
              <a:rPr lang="en-US" sz="1600" dirty="0"/>
              <a:t>(916) 557-6605</a:t>
            </a:r>
          </a:p>
          <a:p>
            <a:pPr algn="ctr"/>
            <a:r>
              <a:rPr lang="en-US" sz="1600" dirty="0"/>
              <a:t>michael.s.jewell@usace.army.mil</a:t>
            </a:r>
          </a:p>
        </p:txBody>
      </p:sp>
    </p:spTree>
    <p:extLst>
      <p:ext uri="{BB962C8B-B14F-4D97-AF65-F5344CB8AC3E}">
        <p14:creationId xmlns:p14="http://schemas.microsoft.com/office/powerpoint/2010/main" val="2113955225"/>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494DD6335FB74FA95D5708E9003C46" ma:contentTypeVersion="3" ma:contentTypeDescription="Create a new document." ma:contentTypeScope="" ma:versionID="b29c6ea0647ea1d3b7c680325633ac6b">
  <xsd:schema xmlns:xsd="http://www.w3.org/2001/XMLSchema" xmlns:xs="http://www.w3.org/2001/XMLSchema" xmlns:p="http://schemas.microsoft.com/office/2006/metadata/properties" xmlns:ns2="e86c0487-b88b-44ab-bc5c-d94d479c6d81" targetNamespace="http://schemas.microsoft.com/office/2006/metadata/properties" ma:root="true" ma:fieldsID="b2a9f9dcf7a7ebef869bc36bff5edbf7" ns2:_="">
    <xsd:import namespace="e86c0487-b88b-44ab-bc5c-d94d479c6d8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c0487-b88b-44ab-bc5c-d94d479c6d8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8C2CD5-50C2-4A7C-996A-3D6312B83669}">
  <ds:schemaRefs>
    <ds:schemaRef ds:uri="http://schemas.microsoft.com/office/2006/documentManagement/types"/>
    <ds:schemaRef ds:uri="http://www.w3.org/XML/1998/namespace"/>
    <ds:schemaRef ds:uri="http://schemas.microsoft.com/office/infopath/2007/PartnerControls"/>
    <ds:schemaRef ds:uri="http://purl.org/dc/dcmitype/"/>
    <ds:schemaRef ds:uri="http://purl.org/dc/elements/1.1/"/>
    <ds:schemaRef ds:uri="http://schemas.microsoft.com/office/2006/metadata/properties"/>
    <ds:schemaRef ds:uri="e86c0487-b88b-44ab-bc5c-d94d479c6d8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7CAE72E-856B-4DF4-A9F6-93C41667E9A0}">
  <ds:schemaRefs>
    <ds:schemaRef ds:uri="http://schemas.microsoft.com/sharepoint/v3/contenttype/forms"/>
  </ds:schemaRefs>
</ds:datastoreItem>
</file>

<file path=customXml/itemProps3.xml><?xml version="1.0" encoding="utf-8"?>
<ds:datastoreItem xmlns:ds="http://schemas.openxmlformats.org/officeDocument/2006/customXml" ds:itemID="{9D79CCB6-86F6-4508-B6B4-CBA0C6B7B4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c0487-b88b-44ab-bc5c-d94d479c6d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12018</TotalTime>
  <Words>291</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Wingdings</vt:lpstr>
      <vt:lpstr>Content Templates</vt:lpstr>
      <vt:lpstr>Chart Color Templates</vt:lpstr>
      <vt:lpstr>Regulatory Program Brief</vt:lpstr>
      <vt:lpstr>OVERVIEW</vt:lpstr>
      <vt:lpstr>PowerPoint Presentation</vt:lpstr>
      <vt:lpstr>PROGRAM UPDATE</vt:lpstr>
      <vt:lpstr>CUSTOMER RESOURCES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Jewell, Michael S CIV USARMY CESPK (USA)</cp:lastModifiedBy>
  <cp:revision>538</cp:revision>
  <cp:lastPrinted>2021-06-14T16:29:42Z</cp:lastPrinted>
  <dcterms:created xsi:type="dcterms:W3CDTF">2017-02-20T05:10:01Z</dcterms:created>
  <dcterms:modified xsi:type="dcterms:W3CDTF">2021-10-21T19:34:17Z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0x01010065494DD6335FB74FA95D5708E9003C46</vt:lpwstr>
  </property>
</Properties>
</file>