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4"/>
    <p:sldMasterId id="2147483723" r:id="rId5"/>
  </p:sldMasterIdLst>
  <p:notesMasterIdLst>
    <p:notesMasterId r:id="rId27"/>
  </p:notesMasterIdLst>
  <p:handoutMasterIdLst>
    <p:handoutMasterId r:id="rId28"/>
  </p:handoutMasterIdLst>
  <p:sldIdLst>
    <p:sldId id="288" r:id="rId6"/>
    <p:sldId id="325" r:id="rId7"/>
    <p:sldId id="326" r:id="rId8"/>
    <p:sldId id="330" r:id="rId9"/>
    <p:sldId id="331" r:id="rId10"/>
    <p:sldId id="329" r:id="rId11"/>
    <p:sldId id="332" r:id="rId12"/>
    <p:sldId id="334" r:id="rId13"/>
    <p:sldId id="335" r:id="rId14"/>
    <p:sldId id="336" r:id="rId15"/>
    <p:sldId id="337" r:id="rId16"/>
    <p:sldId id="347" r:id="rId17"/>
    <p:sldId id="343" r:id="rId18"/>
    <p:sldId id="348" r:id="rId19"/>
    <p:sldId id="344" r:id="rId20"/>
    <p:sldId id="345" r:id="rId21"/>
    <p:sldId id="346" r:id="rId22"/>
    <p:sldId id="342" r:id="rId23"/>
    <p:sldId id="349" r:id="rId24"/>
    <p:sldId id="319" r:id="rId25"/>
    <p:sldId id="31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b, James T CIV USARMY CESPK (US)" initials="RJTCUC(" lastIdx="1" clrIdx="0">
    <p:extLst>
      <p:ext uri="{19B8F6BF-5375-455C-9EA6-DF929625EA0E}">
        <p15:presenceInfo xmlns:p15="http://schemas.microsoft.com/office/powerpoint/2012/main" userId="S-1-5-21-3186885431-1174156918-2546191339-4925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F1F2E"/>
    <a:srgbClr val="C8C8C8"/>
    <a:srgbClr val="D9D9D9"/>
    <a:srgbClr val="8B0109"/>
    <a:srgbClr val="FFFFFF"/>
    <a:srgbClr val="FF6600"/>
    <a:srgbClr val="FFCC66"/>
    <a:srgbClr val="6E9678"/>
    <a:srgbClr val="A90314"/>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27" autoAdjust="0"/>
    <p:restoredTop sz="79977" autoAdjust="0"/>
  </p:normalViewPr>
  <p:slideViewPr>
    <p:cSldViewPr snapToGrid="0">
      <p:cViewPr varScale="1">
        <p:scale>
          <a:sx n="68" d="100"/>
          <a:sy n="68" d="100"/>
        </p:scale>
        <p:origin x="1085" y="53"/>
      </p:cViewPr>
      <p:guideLst/>
    </p:cSldViewPr>
  </p:slideViewPr>
  <p:notesTextViewPr>
    <p:cViewPr>
      <p:scale>
        <a:sx n="1" d="1"/>
        <a:sy n="1" d="1"/>
      </p:scale>
      <p:origin x="0" y="0"/>
    </p:cViewPr>
  </p:notesTextViewPr>
  <p:notesViewPr>
    <p:cSldViewPr snapToGrid="0" showGuides="1">
      <p:cViewPr varScale="1">
        <p:scale>
          <a:sx n="98" d="100"/>
          <a:sy n="98" d="100"/>
        </p:scale>
        <p:origin x="351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CF3383-DF08-4C90-8557-22EF3027DD43}" type="datetimeFigureOut">
              <a:rPr lang="en-US" smtClean="0"/>
              <a:t>10/22/2020</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Tree>
    <p:extLst>
      <p:ext uri="{BB962C8B-B14F-4D97-AF65-F5344CB8AC3E}">
        <p14:creationId xmlns:p14="http://schemas.microsoft.com/office/powerpoint/2010/main" val="179305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D16557-6E8E-4D95-8DF3-2DE1590C714A}" type="datetimeFigureOut">
              <a:rPr lang="en-US" smtClean="0"/>
              <a:t>10/22/2020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3A86D8-1D95-4DFF-A26B-8F86AC3AC58E}" type="slidenum">
              <a:rPr lang="en-US" smtClean="0"/>
              <a:t>‹#›</a:t>
            </a:fld>
            <a:endParaRPr lang="en-US" dirty="0"/>
          </a:p>
        </p:txBody>
      </p:sp>
    </p:spTree>
    <p:extLst>
      <p:ext uri="{BB962C8B-B14F-4D97-AF65-F5344CB8AC3E}">
        <p14:creationId xmlns:p14="http://schemas.microsoft.com/office/powerpoint/2010/main" val="1538130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utahhumanities.org/stories/items/show/266"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archive.sltrib.com/article.php?id=53433968&amp;itype=CMSID"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Clockwise from middle left: </a:t>
            </a:r>
            <a:r>
              <a:rPr lang="en-US" baseline="0" dirty="0" smtClean="0"/>
              <a:t>tie drive on Provo River, Utah, 1888 (</a:t>
            </a:r>
            <a:r>
              <a:rPr lang="en-US" dirty="0" smtClean="0">
                <a:hlinkClick r:id="rId3"/>
              </a:rPr>
              <a:t>https://www.utahhumanities.org/stories/items/show/266</a:t>
            </a:r>
            <a:r>
              <a:rPr lang="en-US" dirty="0" smtClean="0"/>
              <a:t>); bridge across Honker Cut, California, March 1952 (USACE photo); and small</a:t>
            </a:r>
            <a:r>
              <a:rPr lang="en-US" baseline="0" dirty="0" smtClean="0"/>
              <a:t> steamer on Great Salt Lake at Black Rock Resort c. 1880 (</a:t>
            </a:r>
            <a:r>
              <a:rPr lang="en-US" dirty="0" smtClean="0">
                <a:hlinkClick r:id="rId4"/>
              </a:rPr>
              <a:t>https://archive.sltrib.com/article.php?id=53433968&amp;itype=CMSID</a:t>
            </a:r>
            <a:r>
              <a:rPr lang="en-US" dirty="0" smtClean="0"/>
              <a:t>)</a:t>
            </a:r>
            <a:endParaRPr lang="en-US" dirty="0"/>
          </a:p>
        </p:txBody>
      </p:sp>
      <p:sp>
        <p:nvSpPr>
          <p:cNvPr id="4" name="Slide Number Placeholder 3"/>
          <p:cNvSpPr>
            <a:spLocks noGrp="1"/>
          </p:cNvSpPr>
          <p:nvPr>
            <p:ph type="sldNum" sz="quarter" idx="10"/>
          </p:nvPr>
        </p:nvSpPr>
        <p:spPr/>
        <p:txBody>
          <a:bodyPr/>
          <a:lstStyle/>
          <a:p>
            <a:fld id="{BC3A86D8-1D95-4DFF-A26B-8F86AC3AC58E}" type="slidenum">
              <a:rPr lang="en-US" smtClean="0"/>
              <a:t>1</a:t>
            </a:fld>
            <a:endParaRPr lang="en-US" dirty="0"/>
          </a:p>
        </p:txBody>
      </p:sp>
    </p:spTree>
    <p:extLst>
      <p:ext uri="{BB962C8B-B14F-4D97-AF65-F5344CB8AC3E}">
        <p14:creationId xmlns:p14="http://schemas.microsoft.com/office/powerpoint/2010/main" val="3170998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Compelling evidence that this is not</a:t>
            </a:r>
            <a:r>
              <a:rPr lang="en-US" baseline="0" dirty="0" smtClean="0"/>
              <a:t> ephemeral. At least intermittent but cannot distinguish between intermittent and perennial.</a:t>
            </a:r>
          </a:p>
          <a:p>
            <a:r>
              <a:rPr lang="en-US" baseline="0" dirty="0" smtClean="0"/>
              <a:t>Photo taken by James Robb on 25 April 2019 showing Mangas Creek just above the confluence with Salt River, New Mexico, looking upstream.</a:t>
            </a:r>
            <a:endParaRPr lang="en-US" dirty="0"/>
          </a:p>
        </p:txBody>
      </p:sp>
      <p:sp>
        <p:nvSpPr>
          <p:cNvPr id="4" name="Slide Number Placeholder 3"/>
          <p:cNvSpPr>
            <a:spLocks noGrp="1"/>
          </p:cNvSpPr>
          <p:nvPr>
            <p:ph type="sldNum" sz="quarter" idx="10"/>
          </p:nvPr>
        </p:nvSpPr>
        <p:spPr/>
        <p:txBody>
          <a:bodyPr/>
          <a:lstStyle/>
          <a:p>
            <a:fld id="{BC3A86D8-1D95-4DFF-A26B-8F86AC3AC58E}" type="slidenum">
              <a:rPr lang="en-US" smtClean="0"/>
              <a:t>13</a:t>
            </a:fld>
            <a:endParaRPr lang="en-US" dirty="0"/>
          </a:p>
        </p:txBody>
      </p:sp>
    </p:spTree>
    <p:extLst>
      <p:ext uri="{BB962C8B-B14F-4D97-AF65-F5344CB8AC3E}">
        <p14:creationId xmlns:p14="http://schemas.microsoft.com/office/powerpoint/2010/main" val="2711304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Compelling evidence that this channel</a:t>
            </a:r>
            <a:r>
              <a:rPr lang="en-US" baseline="0" dirty="0" smtClean="0"/>
              <a:t> is </a:t>
            </a:r>
            <a:r>
              <a:rPr lang="en-US" dirty="0" smtClean="0"/>
              <a:t>not</a:t>
            </a:r>
            <a:r>
              <a:rPr lang="en-US" baseline="0" dirty="0" smtClean="0"/>
              <a:t> perennial but does not distinguish between ephemeral and intermittent since we would expect an intermittent stream to be dry during the dry season. Don’t get thrown by the wetter than normal antecedent precip. during the dry season in the arid west “normal” is zero precipitation so any amount can give you a wetter than normal reading even though its clearly not enough to cause the stream to flow. </a:t>
            </a:r>
            <a:endParaRPr lang="en-US" dirty="0"/>
          </a:p>
        </p:txBody>
      </p:sp>
      <p:sp>
        <p:nvSpPr>
          <p:cNvPr id="4" name="Slide Number Placeholder 3"/>
          <p:cNvSpPr>
            <a:spLocks noGrp="1"/>
          </p:cNvSpPr>
          <p:nvPr>
            <p:ph type="sldNum" sz="quarter" idx="10"/>
          </p:nvPr>
        </p:nvSpPr>
        <p:spPr/>
        <p:txBody>
          <a:bodyPr/>
          <a:lstStyle/>
          <a:p>
            <a:fld id="{BC3A86D8-1D95-4DFF-A26B-8F86AC3AC58E}" type="slidenum">
              <a:rPr lang="en-US" smtClean="0"/>
              <a:t>14</a:t>
            </a:fld>
            <a:endParaRPr lang="en-US" dirty="0"/>
          </a:p>
        </p:txBody>
      </p:sp>
    </p:spTree>
    <p:extLst>
      <p:ext uri="{BB962C8B-B14F-4D97-AF65-F5344CB8AC3E}">
        <p14:creationId xmlns:p14="http://schemas.microsoft.com/office/powerpoint/2010/main" val="1468726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Compelling evidence that this is not</a:t>
            </a:r>
            <a:r>
              <a:rPr lang="en-US" baseline="0" dirty="0" smtClean="0"/>
              <a:t> perennial but does not distinguish between ephemeral and intermittent. In the arid west there is a large soil moisture deficit that must be overcome before intermittent streams flow. This typically happens late in the wet season. Intermittent streams supported by snow pack often do not flow until late spring and into summer. </a:t>
            </a:r>
            <a:endParaRPr lang="en-US" dirty="0"/>
          </a:p>
        </p:txBody>
      </p:sp>
      <p:sp>
        <p:nvSpPr>
          <p:cNvPr id="4" name="Slide Number Placeholder 3"/>
          <p:cNvSpPr>
            <a:spLocks noGrp="1"/>
          </p:cNvSpPr>
          <p:nvPr>
            <p:ph type="sldNum" sz="quarter" idx="10"/>
          </p:nvPr>
        </p:nvSpPr>
        <p:spPr/>
        <p:txBody>
          <a:bodyPr/>
          <a:lstStyle/>
          <a:p>
            <a:fld id="{BC3A86D8-1D95-4DFF-A26B-8F86AC3AC58E}" type="slidenum">
              <a:rPr lang="en-US" smtClean="0"/>
              <a:t>15</a:t>
            </a:fld>
            <a:endParaRPr lang="en-US" dirty="0"/>
          </a:p>
        </p:txBody>
      </p:sp>
    </p:spTree>
    <p:extLst>
      <p:ext uri="{BB962C8B-B14F-4D97-AF65-F5344CB8AC3E}">
        <p14:creationId xmlns:p14="http://schemas.microsoft.com/office/powerpoint/2010/main" val="1590412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Compelling evidence that this</a:t>
            </a:r>
            <a:r>
              <a:rPr lang="en-US" baseline="0" dirty="0" smtClean="0"/>
              <a:t> channel is ephemeral (or at least neither intermittent nor perennial. Even though conditions were wetter than normal and the observations occurred at the best time of years to see the stream flow, the stream channel was dry.</a:t>
            </a:r>
          </a:p>
          <a:p>
            <a:endParaRPr lang="en-US" baseline="0" dirty="0" smtClean="0"/>
          </a:p>
          <a:p>
            <a:r>
              <a:rPr lang="en-US" baseline="0" dirty="0" smtClean="0"/>
              <a:t>Photo taken by Matt Wilson at Tooele Army Depot, Utah, on 9 May 2019.</a:t>
            </a:r>
            <a:endParaRPr lang="en-US" dirty="0"/>
          </a:p>
        </p:txBody>
      </p:sp>
      <p:sp>
        <p:nvSpPr>
          <p:cNvPr id="4" name="Slide Number Placeholder 3"/>
          <p:cNvSpPr>
            <a:spLocks noGrp="1"/>
          </p:cNvSpPr>
          <p:nvPr>
            <p:ph type="sldNum" sz="quarter" idx="10"/>
          </p:nvPr>
        </p:nvSpPr>
        <p:spPr/>
        <p:txBody>
          <a:bodyPr/>
          <a:lstStyle/>
          <a:p>
            <a:fld id="{BC3A86D8-1D95-4DFF-A26B-8F86AC3AC58E}" type="slidenum">
              <a:rPr lang="en-US" smtClean="0"/>
              <a:t>16</a:t>
            </a:fld>
            <a:endParaRPr lang="en-US" dirty="0"/>
          </a:p>
        </p:txBody>
      </p:sp>
    </p:spTree>
    <p:extLst>
      <p:ext uri="{BB962C8B-B14F-4D97-AF65-F5344CB8AC3E}">
        <p14:creationId xmlns:p14="http://schemas.microsoft.com/office/powerpoint/2010/main" val="3099767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Compelling evidence that this</a:t>
            </a:r>
            <a:r>
              <a:rPr lang="en-US" baseline="0" dirty="0" smtClean="0"/>
              <a:t> channel is perennial. There is water in the channel even during the dry season in a mild drought. The artificial sources of water are not discounted by the Navigable Waters Protection Rule. </a:t>
            </a:r>
          </a:p>
          <a:p>
            <a:endParaRPr lang="en-US" baseline="0" dirty="0" smtClean="0"/>
          </a:p>
          <a:p>
            <a:r>
              <a:rPr lang="en-US" baseline="0" dirty="0" smtClean="0"/>
              <a:t>Photo taken by James Robb, 30 August 2020, Sacramento, California</a:t>
            </a:r>
            <a:endParaRPr lang="en-US" dirty="0"/>
          </a:p>
        </p:txBody>
      </p:sp>
      <p:sp>
        <p:nvSpPr>
          <p:cNvPr id="4" name="Slide Number Placeholder 3"/>
          <p:cNvSpPr>
            <a:spLocks noGrp="1"/>
          </p:cNvSpPr>
          <p:nvPr>
            <p:ph type="sldNum" sz="quarter" idx="10"/>
          </p:nvPr>
        </p:nvSpPr>
        <p:spPr/>
        <p:txBody>
          <a:bodyPr/>
          <a:lstStyle/>
          <a:p>
            <a:fld id="{BC3A86D8-1D95-4DFF-A26B-8F86AC3AC58E}" type="slidenum">
              <a:rPr lang="en-US" smtClean="0"/>
              <a:t>17</a:t>
            </a:fld>
            <a:endParaRPr lang="en-US" dirty="0"/>
          </a:p>
        </p:txBody>
      </p:sp>
    </p:spTree>
    <p:extLst>
      <p:ext uri="{BB962C8B-B14F-4D97-AF65-F5344CB8AC3E}">
        <p14:creationId xmlns:p14="http://schemas.microsoft.com/office/powerpoint/2010/main" val="4265082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three categories of stream would be expected to flow in</a:t>
            </a:r>
            <a:r>
              <a:rPr lang="en-US" baseline="0" dirty="0" smtClean="0"/>
              <a:t> this scenario. Info provided would not differentiate. A single direct observation is not always going to answer the question.</a:t>
            </a:r>
            <a:endParaRPr lang="en-US" dirty="0"/>
          </a:p>
        </p:txBody>
      </p:sp>
      <p:sp>
        <p:nvSpPr>
          <p:cNvPr id="4" name="Slide Number Placeholder 3"/>
          <p:cNvSpPr>
            <a:spLocks noGrp="1"/>
          </p:cNvSpPr>
          <p:nvPr>
            <p:ph type="sldNum" sz="quarter" idx="10"/>
          </p:nvPr>
        </p:nvSpPr>
        <p:spPr/>
        <p:txBody>
          <a:bodyPr/>
          <a:lstStyle/>
          <a:p>
            <a:fld id="{BC3A86D8-1D95-4DFF-A26B-8F86AC3AC58E}" type="slidenum">
              <a:rPr lang="en-US" smtClean="0"/>
              <a:t>18</a:t>
            </a:fld>
            <a:endParaRPr lang="en-US" dirty="0"/>
          </a:p>
        </p:txBody>
      </p:sp>
    </p:spTree>
    <p:extLst>
      <p:ext uri="{BB962C8B-B14F-4D97-AF65-F5344CB8AC3E}">
        <p14:creationId xmlns:p14="http://schemas.microsoft.com/office/powerpoint/2010/main" val="4098522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Aerial imagery extends</a:t>
            </a:r>
            <a:r>
              <a:rPr lang="en-US" baseline="0" dirty="0" smtClean="0"/>
              <a:t> your ability to make observations over time. </a:t>
            </a:r>
            <a:endParaRPr lang="en-US" dirty="0"/>
          </a:p>
        </p:txBody>
      </p:sp>
      <p:sp>
        <p:nvSpPr>
          <p:cNvPr id="4" name="Slide Number Placeholder 3"/>
          <p:cNvSpPr>
            <a:spLocks noGrp="1"/>
          </p:cNvSpPr>
          <p:nvPr>
            <p:ph type="sldNum" sz="quarter" idx="10"/>
          </p:nvPr>
        </p:nvSpPr>
        <p:spPr/>
        <p:txBody>
          <a:bodyPr/>
          <a:lstStyle/>
          <a:p>
            <a:fld id="{BC3A86D8-1D95-4DFF-A26B-8F86AC3AC58E}" type="slidenum">
              <a:rPr lang="en-US" smtClean="0"/>
              <a:t>19</a:t>
            </a:fld>
            <a:endParaRPr lang="en-US" dirty="0"/>
          </a:p>
        </p:txBody>
      </p:sp>
    </p:spTree>
    <p:extLst>
      <p:ext uri="{BB962C8B-B14F-4D97-AF65-F5344CB8AC3E}">
        <p14:creationId xmlns:p14="http://schemas.microsoft.com/office/powerpoint/2010/main" val="41010300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3A86D8-1D95-4DFF-A26B-8F86AC3AC58E}" type="slidenum">
              <a:rPr lang="en-US" smtClean="0"/>
              <a:t>21</a:t>
            </a:fld>
            <a:endParaRPr lang="en-US" dirty="0"/>
          </a:p>
        </p:txBody>
      </p:sp>
    </p:spTree>
    <p:extLst>
      <p:ext uri="{BB962C8B-B14F-4D97-AF65-F5344CB8AC3E}">
        <p14:creationId xmlns:p14="http://schemas.microsoft.com/office/powerpoint/2010/main" val="2506031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not indicate the jurisdiction status of the aquatic resource</a:t>
            </a:r>
            <a:r>
              <a:rPr lang="en-US" baseline="0" dirty="0" smtClean="0"/>
              <a:t> on the map or in the name. The Corps will make the determination by listing the aquatic resource by name on the appropriate table in the AJD form. If your client wants a different map later based on our final verification that’s between you and your client. Having jurisdiction-indicative names or symbols will result in unnecessary and time consuming delays in revisions of maps and tables.</a:t>
            </a:r>
            <a:endParaRPr lang="en-US" dirty="0"/>
          </a:p>
        </p:txBody>
      </p:sp>
      <p:sp>
        <p:nvSpPr>
          <p:cNvPr id="4" name="Slide Number Placeholder 3"/>
          <p:cNvSpPr>
            <a:spLocks noGrp="1"/>
          </p:cNvSpPr>
          <p:nvPr>
            <p:ph type="sldNum" sz="quarter" idx="10"/>
          </p:nvPr>
        </p:nvSpPr>
        <p:spPr/>
        <p:txBody>
          <a:bodyPr/>
          <a:lstStyle/>
          <a:p>
            <a:fld id="{BC3A86D8-1D95-4DFF-A26B-8F86AC3AC58E}" type="slidenum">
              <a:rPr lang="en-US" smtClean="0"/>
              <a:t>2</a:t>
            </a:fld>
            <a:endParaRPr lang="en-US" dirty="0"/>
          </a:p>
        </p:txBody>
      </p:sp>
    </p:spTree>
    <p:extLst>
      <p:ext uri="{BB962C8B-B14F-4D97-AF65-F5344CB8AC3E}">
        <p14:creationId xmlns:p14="http://schemas.microsoft.com/office/powerpoint/2010/main" val="3777513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Indicating jurisdiction</a:t>
            </a:r>
            <a:r>
              <a:rPr lang="en-US" baseline="0" dirty="0" smtClean="0"/>
              <a:t> in the unique name or with map symbols causes unnecessary delays when revisions are needed (for example WL02 is actually not an adjacent wetland within the meaning of the NWPR because the stream that it abuts is ephemeral. </a:t>
            </a:r>
            <a:endParaRPr lang="en-US" dirty="0"/>
          </a:p>
        </p:txBody>
      </p:sp>
      <p:sp>
        <p:nvSpPr>
          <p:cNvPr id="4" name="Slide Number Placeholder 3"/>
          <p:cNvSpPr>
            <a:spLocks noGrp="1"/>
          </p:cNvSpPr>
          <p:nvPr>
            <p:ph type="sldNum" sz="quarter" idx="10"/>
          </p:nvPr>
        </p:nvSpPr>
        <p:spPr/>
        <p:txBody>
          <a:bodyPr/>
          <a:lstStyle/>
          <a:p>
            <a:fld id="{BC3A86D8-1D95-4DFF-A26B-8F86AC3AC58E}" type="slidenum">
              <a:rPr lang="en-US" smtClean="0"/>
              <a:t>4</a:t>
            </a:fld>
            <a:endParaRPr lang="en-US" dirty="0"/>
          </a:p>
        </p:txBody>
      </p:sp>
    </p:spTree>
    <p:extLst>
      <p:ext uri="{BB962C8B-B14F-4D97-AF65-F5344CB8AC3E}">
        <p14:creationId xmlns:p14="http://schemas.microsoft.com/office/powerpoint/2010/main" val="388808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not leave aquatic resources off of</a:t>
            </a:r>
            <a:r>
              <a:rPr lang="en-US" baseline="0" dirty="0" smtClean="0"/>
              <a:t> the map because you don’t think they are jurisdictional. </a:t>
            </a:r>
            <a:endParaRPr lang="en-US" dirty="0"/>
          </a:p>
        </p:txBody>
      </p:sp>
      <p:sp>
        <p:nvSpPr>
          <p:cNvPr id="4" name="Slide Number Placeholder 3"/>
          <p:cNvSpPr>
            <a:spLocks noGrp="1"/>
          </p:cNvSpPr>
          <p:nvPr>
            <p:ph type="sldNum" sz="quarter" idx="10"/>
          </p:nvPr>
        </p:nvSpPr>
        <p:spPr/>
        <p:txBody>
          <a:bodyPr/>
          <a:lstStyle/>
          <a:p>
            <a:fld id="{BC3A86D8-1D95-4DFF-A26B-8F86AC3AC58E}" type="slidenum">
              <a:rPr lang="en-US" smtClean="0"/>
              <a:t>5</a:t>
            </a:fld>
            <a:endParaRPr lang="en-US" dirty="0"/>
          </a:p>
        </p:txBody>
      </p:sp>
    </p:spTree>
    <p:extLst>
      <p:ext uri="{BB962C8B-B14F-4D97-AF65-F5344CB8AC3E}">
        <p14:creationId xmlns:p14="http://schemas.microsoft.com/office/powerpoint/2010/main" val="2208421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Flow</a:t>
            </a:r>
            <a:r>
              <a:rPr lang="en-US" baseline="0" smtClean="0"/>
              <a:t> paths </a:t>
            </a:r>
            <a:r>
              <a:rPr lang="en-US" smtClean="0"/>
              <a:t>can </a:t>
            </a:r>
            <a:r>
              <a:rPr lang="en-US" dirty="0" smtClean="0"/>
              <a:t>be simple</a:t>
            </a:r>
            <a:r>
              <a:rPr lang="en-US" baseline="0" dirty="0" smtClean="0"/>
              <a:t> having only one flow path, or complex having many or changing over time, with circumstance, or based on management decisions.</a:t>
            </a:r>
            <a:endParaRPr lang="en-US" dirty="0"/>
          </a:p>
        </p:txBody>
      </p:sp>
      <p:sp>
        <p:nvSpPr>
          <p:cNvPr id="4" name="Slide Number Placeholder 3"/>
          <p:cNvSpPr>
            <a:spLocks noGrp="1"/>
          </p:cNvSpPr>
          <p:nvPr>
            <p:ph type="sldNum" sz="quarter" idx="10"/>
          </p:nvPr>
        </p:nvSpPr>
        <p:spPr/>
        <p:txBody>
          <a:bodyPr/>
          <a:lstStyle/>
          <a:p>
            <a:fld id="{BC3A86D8-1D95-4DFF-A26B-8F86AC3AC58E}" type="slidenum">
              <a:rPr lang="en-US" smtClean="0"/>
              <a:t>7</a:t>
            </a:fld>
            <a:endParaRPr lang="en-US" dirty="0"/>
          </a:p>
        </p:txBody>
      </p:sp>
    </p:spTree>
    <p:extLst>
      <p:ext uri="{BB962C8B-B14F-4D97-AF65-F5344CB8AC3E}">
        <p14:creationId xmlns:p14="http://schemas.microsoft.com/office/powerpoint/2010/main" val="3580925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Breaks can be simple</a:t>
            </a:r>
            <a:r>
              <a:rPr lang="en-US" baseline="0" dirty="0" smtClean="0"/>
              <a:t> having only one flow path, or complex having many or changing over time, with circumstance, or based on management decisions.</a:t>
            </a:r>
            <a:endParaRPr lang="en-US" dirty="0"/>
          </a:p>
        </p:txBody>
      </p:sp>
      <p:sp>
        <p:nvSpPr>
          <p:cNvPr id="4" name="Slide Number Placeholder 3"/>
          <p:cNvSpPr>
            <a:spLocks noGrp="1"/>
          </p:cNvSpPr>
          <p:nvPr>
            <p:ph type="sldNum" sz="quarter" idx="10"/>
          </p:nvPr>
        </p:nvSpPr>
        <p:spPr/>
        <p:txBody>
          <a:bodyPr/>
          <a:lstStyle/>
          <a:p>
            <a:fld id="{BC3A86D8-1D95-4DFF-A26B-8F86AC3AC58E}" type="slidenum">
              <a:rPr lang="en-US" smtClean="0"/>
              <a:t>8</a:t>
            </a:fld>
            <a:endParaRPr lang="en-US" dirty="0"/>
          </a:p>
        </p:txBody>
      </p:sp>
    </p:spTree>
    <p:extLst>
      <p:ext uri="{BB962C8B-B14F-4D97-AF65-F5344CB8AC3E}">
        <p14:creationId xmlns:p14="http://schemas.microsoft.com/office/powerpoint/2010/main" val="2134033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3A86D8-1D95-4DFF-A26B-8F86AC3AC58E}" type="slidenum">
              <a:rPr lang="en-US" smtClean="0"/>
              <a:t>9</a:t>
            </a:fld>
            <a:endParaRPr lang="en-US" dirty="0"/>
          </a:p>
        </p:txBody>
      </p:sp>
    </p:spTree>
    <p:extLst>
      <p:ext uri="{BB962C8B-B14F-4D97-AF65-F5344CB8AC3E}">
        <p14:creationId xmlns:p14="http://schemas.microsoft.com/office/powerpoint/2010/main" val="1239097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3A86D8-1D95-4DFF-A26B-8F86AC3AC58E}" type="slidenum">
              <a:rPr lang="en-US" smtClean="0"/>
              <a:t>10</a:t>
            </a:fld>
            <a:endParaRPr lang="en-US" dirty="0"/>
          </a:p>
        </p:txBody>
      </p:sp>
    </p:spTree>
    <p:extLst>
      <p:ext uri="{BB962C8B-B14F-4D97-AF65-F5344CB8AC3E}">
        <p14:creationId xmlns:p14="http://schemas.microsoft.com/office/powerpoint/2010/main" val="3101057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3A86D8-1D95-4DFF-A26B-8F86AC3AC58E}" type="slidenum">
              <a:rPr lang="en-US" smtClean="0"/>
              <a:t>11</a:t>
            </a:fld>
            <a:endParaRPr lang="en-US" dirty="0"/>
          </a:p>
        </p:txBody>
      </p:sp>
    </p:spTree>
    <p:extLst>
      <p:ext uri="{BB962C8B-B14F-4D97-AF65-F5344CB8AC3E}">
        <p14:creationId xmlns:p14="http://schemas.microsoft.com/office/powerpoint/2010/main" val="1708395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
        <p:nvSpPr>
          <p:cNvPr id="6" name="Content Placeholder 5"/>
          <p:cNvSpPr>
            <a:spLocks noGrp="1"/>
          </p:cNvSpPr>
          <p:nvPr>
            <p:ph sz="quarter" idx="10"/>
          </p:nvPr>
        </p:nvSpPr>
        <p:spPr>
          <a:xfrm>
            <a:off x="266700" y="1028700"/>
            <a:ext cx="11658600" cy="5600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22609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16551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Click to edit Master title style</a:t>
            </a:r>
            <a:endParaRPr lang="en-US" dirty="0"/>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27759814"/>
      </p:ext>
    </p:extLst>
  </p:cSld>
  <p:clrMapOvr>
    <a:masterClrMapping/>
  </p:clrMapOvr>
  <p:extLst mod="1">
    <p:ext uri="{DCECCB84-F9BA-43D5-87BE-67443E8EF086}">
      <p15:sldGuideLst xmlns:p15="http://schemas.microsoft.com/office/powerpoint/2012/main">
        <p15:guide id="1" orient="horz" pos="2328" userDrawn="1">
          <p15:clr>
            <a:srgbClr val="FBAE40"/>
          </p15:clr>
        </p15:guide>
        <p15:guide id="2" orient="horz" pos="2424" userDrawn="1">
          <p15:clr>
            <a:srgbClr val="FBAE40"/>
          </p15:clr>
        </p15:guide>
        <p15:guide id="3" pos="3888" userDrawn="1">
          <p15:clr>
            <a:srgbClr val="FBAE40"/>
          </p15:clr>
        </p15:guide>
        <p15:guide id="4" pos="379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66700" y="2286001"/>
            <a:ext cx="11658600" cy="1285874"/>
          </a:xfrm>
          <a:prstGeom prst="rect">
            <a:avLst/>
          </a:prstGeom>
          <a:noFill/>
          <a:ln w="9525">
            <a:noFill/>
            <a:miter lim="800000"/>
            <a:headEnd/>
            <a:tailEnd/>
          </a:ln>
        </p:spPr>
        <p:txBody>
          <a:bodyPr anchor="b"/>
          <a:lstStyle>
            <a:lvl1pPr>
              <a:defRPr sz="3200" baseline="0">
                <a:solidFill>
                  <a:schemeClr val="tx1">
                    <a:lumMod val="75000"/>
                    <a:lumOff val="25000"/>
                  </a:schemeClr>
                </a:solidFill>
              </a:defRPr>
            </a:lvl1pPr>
          </a:lstStyle>
          <a:p>
            <a:pPr lvl="0"/>
            <a:r>
              <a:rPr lang="en-US" dirty="0" smtClean="0"/>
              <a:t>Click to edit Master title style</a:t>
            </a:r>
          </a:p>
        </p:txBody>
      </p:sp>
      <p:sp>
        <p:nvSpPr>
          <p:cNvPr id="6" name="Text Placeholder 5"/>
          <p:cNvSpPr>
            <a:spLocks noGrp="1"/>
          </p:cNvSpPr>
          <p:nvPr>
            <p:ph type="body" sz="quarter" idx="12"/>
          </p:nvPr>
        </p:nvSpPr>
        <p:spPr>
          <a:xfrm>
            <a:off x="266700" y="3687764"/>
            <a:ext cx="11658600" cy="854075"/>
          </a:xfrm>
        </p:spPr>
        <p:txBody>
          <a:bodyPr/>
          <a:lstStyle>
            <a:lvl1pPr marL="0" indent="0">
              <a:defRPr>
                <a:solidFill>
                  <a:schemeClr val="tx1">
                    <a:lumMod val="75000"/>
                    <a:lumOff val="25000"/>
                  </a:schemeClr>
                </a:solidFill>
              </a:defRPr>
            </a:lvl1pPr>
          </a:lstStyle>
          <a:p>
            <a:pPr lvl="0"/>
            <a:r>
              <a:rPr lang="en-US" dirty="0" smtClean="0"/>
              <a:t>Click to edit Master text styles</a:t>
            </a:r>
          </a:p>
        </p:txBody>
      </p:sp>
    </p:spTree>
    <p:extLst>
      <p:ext uri="{BB962C8B-B14F-4D97-AF65-F5344CB8AC3E}">
        <p14:creationId xmlns:p14="http://schemas.microsoft.com/office/powerpoint/2010/main" val="92731118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66700" y="2286001"/>
            <a:ext cx="11658600" cy="1285874"/>
          </a:xfrm>
          <a:prstGeom prst="rect">
            <a:avLst/>
          </a:prstGeom>
          <a:noFill/>
          <a:ln w="9525">
            <a:noFill/>
            <a:miter lim="800000"/>
            <a:headEnd/>
            <a:tailEnd/>
          </a:ln>
        </p:spPr>
        <p:txBody>
          <a:bodyPr anchor="b"/>
          <a:lstStyle>
            <a:lvl1pPr>
              <a:defRPr sz="3200" baseline="0">
                <a:solidFill>
                  <a:schemeClr val="tx1">
                    <a:lumMod val="75000"/>
                    <a:lumOff val="25000"/>
                  </a:schemeClr>
                </a:solidFill>
              </a:defRPr>
            </a:lvl1pPr>
          </a:lstStyle>
          <a:p>
            <a:pPr lvl="0"/>
            <a:r>
              <a:rPr lang="en-US" dirty="0" smtClean="0"/>
              <a:t>Click to edit Master title style</a:t>
            </a:r>
          </a:p>
        </p:txBody>
      </p:sp>
    </p:spTree>
    <p:extLst>
      <p:ext uri="{BB962C8B-B14F-4D97-AF65-F5344CB8AC3E}">
        <p14:creationId xmlns:p14="http://schemas.microsoft.com/office/powerpoint/2010/main" val="22566496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 Content Only">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266700" y="2157413"/>
            <a:ext cx="11658600" cy="179863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7597258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3927757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44696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9" name="Rounded Rectangle 8"/>
          <p:cNvSpPr/>
          <p:nvPr userDrawn="1"/>
        </p:nvSpPr>
        <p:spPr>
          <a:xfrm>
            <a:off x="194209" y="5394628"/>
            <a:ext cx="11822463" cy="1311966"/>
          </a:xfrm>
          <a:prstGeom prst="roundRect">
            <a:avLst>
              <a:gd name="adj" fmla="val 1121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Content Placeholder 7"/>
          <p:cNvSpPr>
            <a:spLocks noGrp="1"/>
          </p:cNvSpPr>
          <p:nvPr>
            <p:ph sz="quarter" idx="12"/>
          </p:nvPr>
        </p:nvSpPr>
        <p:spPr>
          <a:xfrm>
            <a:off x="76200" y="66675"/>
            <a:ext cx="12020549" cy="6791325"/>
          </a:xfrm>
          <a:prstGeom prst="roundRect">
            <a:avLst>
              <a:gd name="adj" fmla="val 2256"/>
            </a:avLst>
          </a:prstGeom>
          <a:noFill/>
          <a:ln w="3175">
            <a:noFill/>
          </a:ln>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266700" y="169864"/>
            <a:ext cx="11658600" cy="919162"/>
          </a:xfrm>
        </p:spPr>
        <p:txBody>
          <a:bodyPr anchor="t"/>
          <a:lstStyle>
            <a:lvl1pPr algn="ctr">
              <a:defRPr/>
            </a:lvl1pPr>
          </a:lstStyle>
          <a:p>
            <a:r>
              <a:rPr lang="en-US" smtClean="0"/>
              <a:t>Click to edit Master title style</a:t>
            </a:r>
            <a:endParaRPr lang="en-US"/>
          </a:p>
        </p:txBody>
      </p:sp>
    </p:spTree>
    <p:extLst>
      <p:ext uri="{BB962C8B-B14F-4D97-AF65-F5344CB8AC3E}">
        <p14:creationId xmlns:p14="http://schemas.microsoft.com/office/powerpoint/2010/main" val="175734017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8"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Tree>
    <p:extLst>
      <p:ext uri="{BB962C8B-B14F-4D97-AF65-F5344CB8AC3E}">
        <p14:creationId xmlns:p14="http://schemas.microsoft.com/office/powerpoint/2010/main" val="2206101087"/>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solidFill>
                  <a:schemeClr val="tx2"/>
                </a:solidFill>
              </a:rPr>
              <a:pPr algn="r">
                <a:spcBef>
                  <a:spcPct val="50000"/>
                </a:spcBef>
                <a:defRPr/>
              </a:pPr>
              <a:t>‹#›</a:t>
            </a:fld>
            <a:endParaRPr lang="en-US" sz="1000" b="0" baseline="0" dirty="0">
              <a:solidFill>
                <a:schemeClr val="tx2"/>
              </a:solidFill>
            </a:endParaRPr>
          </a:p>
        </p:txBody>
      </p:sp>
    </p:spTree>
    <p:extLst>
      <p:ext uri="{BB962C8B-B14F-4D97-AF65-F5344CB8AC3E}">
        <p14:creationId xmlns:p14="http://schemas.microsoft.com/office/powerpoint/2010/main" val="1961876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266700" y="1028700"/>
            <a:ext cx="11658600" cy="5600700"/>
          </a:xfrm>
        </p:spPr>
        <p:txBody>
          <a:bodyPr/>
          <a:lstStyle>
            <a:lvl1pPr marL="0" indent="0">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6965115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solidFill>
                  <a:schemeClr val="tx2"/>
                </a:solidFill>
              </a:rPr>
              <a:pPr algn="r">
                <a:spcBef>
                  <a:spcPct val="50000"/>
                </a:spcBef>
                <a:defRPr/>
              </a:pPr>
              <a:t>‹#›</a:t>
            </a:fld>
            <a:endParaRPr lang="en-US" sz="1000" b="0" baseline="0" dirty="0">
              <a:solidFill>
                <a:schemeClr val="tx2"/>
              </a:solidFill>
            </a:endParaRPr>
          </a:p>
        </p:txBody>
      </p:sp>
    </p:spTree>
    <p:extLst>
      <p:ext uri="{BB962C8B-B14F-4D97-AF65-F5344CB8AC3E}">
        <p14:creationId xmlns:p14="http://schemas.microsoft.com/office/powerpoint/2010/main" val="32493692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Tree>
    <p:extLst>
      <p:ext uri="{BB962C8B-B14F-4D97-AF65-F5344CB8AC3E}">
        <p14:creationId xmlns:p14="http://schemas.microsoft.com/office/powerpoint/2010/main" val="3040473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5872"/>
            <a:ext cx="5829300" cy="1671543"/>
          </a:xfrm>
          <a:noFill/>
          <a:ln w="19050">
            <a:noFill/>
          </a:ln>
        </p:spPr>
        <p:txBody>
          <a:bodyPr/>
          <a:lstStyle>
            <a:lvl1pPr>
              <a:defRPr>
                <a:solidFill>
                  <a:sysClr val="windowText" lastClr="000000"/>
                </a:solidFill>
              </a:defRPr>
            </a:lvl1pPr>
          </a:lstStyle>
          <a:p>
            <a:r>
              <a:rPr lang="en-US" dirty="0" smtClean="0"/>
              <a:t>Click to edit Master title style</a:t>
            </a:r>
            <a:endParaRPr lang="en-US" dirty="0"/>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smtClean="0"/>
              <a:t>Click icon to add picture</a:t>
            </a:r>
            <a:endParaRPr lang="en-US" dirty="0"/>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smtClean="0"/>
              <a:t>Click icon to add picture</a:t>
            </a:r>
            <a:endParaRPr lang="en-US" dirty="0"/>
          </a:p>
        </p:txBody>
      </p:sp>
      <p:sp>
        <p:nvSpPr>
          <p:cNvPr id="7" name="Text Placeholder 6"/>
          <p:cNvSpPr>
            <a:spLocks noGrp="1"/>
          </p:cNvSpPr>
          <p:nvPr>
            <p:ph type="body" sz="quarter" idx="15"/>
          </p:nvPr>
        </p:nvSpPr>
        <p:spPr>
          <a:xfrm>
            <a:off x="266700" y="2059389"/>
            <a:ext cx="5816600" cy="33079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66700" y="5608444"/>
            <a:ext cx="764288" cy="1005840"/>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31824933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016"/>
            <a:ext cx="12190194" cy="6859016"/>
          </a:xfrm>
          <a:prstGeom prst="rect">
            <a:avLst/>
          </a:prstGeom>
        </p:spPr>
      </p:pic>
      <p:sp>
        <p:nvSpPr>
          <p:cNvPr id="14" name="Title 5"/>
          <p:cNvSpPr>
            <a:spLocks noGrp="1"/>
          </p:cNvSpPr>
          <p:nvPr>
            <p:ph type="title"/>
          </p:nvPr>
        </p:nvSpPr>
        <p:spPr>
          <a:xfrm>
            <a:off x="266700" y="260931"/>
            <a:ext cx="5821279" cy="1671543"/>
          </a:xfrm>
          <a:noFill/>
          <a:ln w="12700">
            <a:noFill/>
          </a:ln>
        </p:spPr>
        <p:txBody>
          <a:bodyPr/>
          <a:lstStyle>
            <a:lvl1pPr>
              <a:defRPr>
                <a:solidFill>
                  <a:sysClr val="windowText" lastClr="000000"/>
                </a:solidFill>
              </a:defRPr>
            </a:lvl1pPr>
          </a:lstStyle>
          <a:p>
            <a:r>
              <a:rPr lang="en-US" dirty="0" smtClean="0"/>
              <a:t>Click to edit Master title style</a:t>
            </a:r>
            <a:endParaRPr lang="en-US" dirty="0"/>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smtClean="0"/>
              <a:t>Click icon to add picture</a:t>
            </a:r>
            <a:endParaRPr lang="en-US" dirty="0"/>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smtClean="0"/>
              <a:t>Click icon to add picture</a:t>
            </a:r>
            <a:endParaRPr lang="en-US" dirty="0"/>
          </a:p>
        </p:txBody>
      </p:sp>
      <p:sp>
        <p:nvSpPr>
          <p:cNvPr id="3" name="Content Placeholder 2"/>
          <p:cNvSpPr>
            <a:spLocks noGrp="1"/>
          </p:cNvSpPr>
          <p:nvPr>
            <p:ph sz="quarter" idx="17"/>
          </p:nvPr>
        </p:nvSpPr>
        <p:spPr>
          <a:xfrm>
            <a:off x="266700" y="2058988"/>
            <a:ext cx="5808663" cy="33083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smtClean="0"/>
              <a:t>Click icon to add picture</a:t>
            </a:r>
            <a:endParaRPr lang="en-US" dirty="0"/>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66700" y="5608444"/>
            <a:ext cx="764288" cy="1005840"/>
          </a:xfrm>
          <a:prstGeom prst="rect">
            <a:avLst/>
          </a:prstGeom>
        </p:spPr>
      </p:pic>
      <p:pic>
        <p:nvPicPr>
          <p:cNvPr id="18" name="Picture 17"/>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31480589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388" cy="6858000"/>
          </a:xfrm>
          <a:prstGeom prst="rect">
            <a:avLst/>
          </a:prstGeom>
        </p:spPr>
      </p:pic>
      <p:sp>
        <p:nvSpPr>
          <p:cNvPr id="3" name="Text Placeholder 2"/>
          <p:cNvSpPr>
            <a:spLocks noGrp="1"/>
          </p:cNvSpPr>
          <p:nvPr>
            <p:ph type="body" sz="quarter" idx="19"/>
          </p:nvPr>
        </p:nvSpPr>
        <p:spPr>
          <a:xfrm>
            <a:off x="381000" y="2059387"/>
            <a:ext cx="4867275" cy="33158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smtClean="0"/>
              <a:t>Click icon to add picture</a:t>
            </a:r>
            <a:endParaRPr lang="en-US" dirty="0"/>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smtClean="0"/>
              <a:t>Click icon to add picture</a:t>
            </a:r>
            <a:endParaRPr lang="en-US" dirty="0"/>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smtClean="0"/>
              <a:t>Click icon to add picture</a:t>
            </a:r>
            <a:endParaRPr lang="en-US" dirty="0"/>
          </a:p>
        </p:txBody>
      </p:sp>
      <p:sp>
        <p:nvSpPr>
          <p:cNvPr id="14" name="Title 5"/>
          <p:cNvSpPr>
            <a:spLocks noGrp="1"/>
          </p:cNvSpPr>
          <p:nvPr>
            <p:ph type="title"/>
          </p:nvPr>
        </p:nvSpPr>
        <p:spPr>
          <a:xfrm>
            <a:off x="381000" y="265872"/>
            <a:ext cx="4866861" cy="1671543"/>
          </a:xfrm>
          <a:noFill/>
          <a:ln w="12700">
            <a:noFill/>
          </a:ln>
        </p:spPr>
        <p:txBody>
          <a:bodyPr/>
          <a:lstStyle>
            <a:lvl1pPr>
              <a:defRPr>
                <a:solidFill>
                  <a:sysClr val="windowText" lastClr="000000"/>
                </a:solidFill>
              </a:defRPr>
            </a:lvl1pPr>
          </a:lstStyle>
          <a:p>
            <a:r>
              <a:rPr lang="en-US" dirty="0" smtClean="0"/>
              <a:t>Click to edit Master title style</a:t>
            </a:r>
            <a:endParaRPr lang="en-US" dirty="0"/>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smtClean="0"/>
              <a:t>Click icon to add picture</a:t>
            </a:r>
            <a:endParaRPr lang="en-US" dirty="0"/>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66700" y="5608444"/>
            <a:ext cx="764288" cy="1005840"/>
          </a:xfrm>
          <a:prstGeom prst="rect">
            <a:avLst/>
          </a:prstGeom>
        </p:spPr>
      </p:pic>
      <p:pic>
        <p:nvPicPr>
          <p:cNvPr id="16" name="Picture 15"/>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27816979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16" name="TextBox 15"/>
          <p:cNvSpPr txBox="1"/>
          <p:nvPr userDrawn="1"/>
        </p:nvSpPr>
        <p:spPr>
          <a:xfrm>
            <a:off x="266700" y="5217495"/>
            <a:ext cx="4337105" cy="357790"/>
          </a:xfrm>
          <a:prstGeom prst="rect">
            <a:avLst/>
          </a:prstGeom>
          <a:noFill/>
        </p:spPr>
        <p:txBody>
          <a:bodyPr wrap="square" lIns="91440" tIns="0">
            <a:spAutoFit/>
          </a:bodyPr>
          <a:lstStyle/>
          <a:p>
            <a:r>
              <a:rPr lang="en-US" altLang="en-US" sz="675" i="1" dirty="0"/>
              <a:t>“</a:t>
            </a:r>
            <a:r>
              <a:rPr lang="en-US" sz="675"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rgbClr val="000000"/>
                </a:solidFill>
              </a:rPr>
              <a:t>”</a:t>
            </a:r>
            <a:endParaRPr lang="en-US" sz="675" i="1" dirty="0">
              <a:solidFill>
                <a:srgbClr val="000000"/>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smtClean="0"/>
              <a:t>Click icon to add picture</a:t>
            </a:r>
            <a:endParaRPr lang="en-US" dirty="0"/>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smtClean="0"/>
              <a:t>Click icon to add picture</a:t>
            </a:r>
            <a:endParaRPr lang="en-US" dirty="0"/>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smtClean="0"/>
              <a:t>Click icon to add picture</a:t>
            </a:r>
            <a:endParaRPr lang="en-US" dirty="0"/>
          </a:p>
        </p:txBody>
      </p:sp>
      <p:sp>
        <p:nvSpPr>
          <p:cNvPr id="2" name="Title 1"/>
          <p:cNvSpPr>
            <a:spLocks noGrp="1"/>
          </p:cNvSpPr>
          <p:nvPr>
            <p:ph type="title"/>
          </p:nvPr>
        </p:nvSpPr>
        <p:spPr>
          <a:xfrm>
            <a:off x="266700" y="246490"/>
            <a:ext cx="11658600" cy="858437"/>
          </a:xfrm>
          <a:noFill/>
          <a:ln w="12700">
            <a:noFill/>
          </a:ln>
        </p:spPr>
        <p:txBody>
          <a:bodyPr/>
          <a:lstStyle>
            <a:lvl1pPr>
              <a:defRPr>
                <a:ln>
                  <a:noFill/>
                </a:ln>
              </a:defRPr>
            </a:lvl1pPr>
          </a:lstStyle>
          <a:p>
            <a:r>
              <a:rPr lang="en-US" dirty="0" smtClean="0"/>
              <a:t>Click to edit Master title style</a:t>
            </a:r>
            <a:endParaRPr lang="en-US" dirty="0"/>
          </a:p>
        </p:txBody>
      </p:sp>
      <p:sp>
        <p:nvSpPr>
          <p:cNvPr id="4" name="Text Placeholder 3"/>
          <p:cNvSpPr>
            <a:spLocks noGrp="1"/>
          </p:cNvSpPr>
          <p:nvPr>
            <p:ph type="body" sz="quarter" idx="16"/>
          </p:nvPr>
        </p:nvSpPr>
        <p:spPr>
          <a:xfrm>
            <a:off x="266700" y="1227138"/>
            <a:ext cx="4337105" cy="39576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66700" y="5608444"/>
            <a:ext cx="764288" cy="1005840"/>
          </a:xfrm>
          <a:prstGeom prst="rect">
            <a:avLst/>
          </a:prstGeom>
        </p:spPr>
      </p:pic>
      <p:pic>
        <p:nvPicPr>
          <p:cNvPr id="17" name="Picture 16"/>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15485999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rt Color Layout">
    <p:spTree>
      <p:nvGrpSpPr>
        <p:cNvPr id="1" name=""/>
        <p:cNvGrpSpPr/>
        <p:nvPr/>
      </p:nvGrpSpPr>
      <p:grpSpPr>
        <a:xfrm>
          <a:off x="0" y="0"/>
          <a:ext cx="0" cy="0"/>
          <a:chOff x="0" y="0"/>
          <a:chExt cx="0" cy="0"/>
        </a:xfrm>
      </p:grpSpPr>
      <p:sp>
        <p:nvSpPr>
          <p:cNvPr id="10" name="Chart Placeholder 9"/>
          <p:cNvSpPr>
            <a:spLocks noGrp="1"/>
          </p:cNvSpPr>
          <p:nvPr>
            <p:ph type="chart" sz="quarter" idx="12"/>
          </p:nvPr>
        </p:nvSpPr>
        <p:spPr>
          <a:xfrm>
            <a:off x="266700" y="1028700"/>
            <a:ext cx="11658599" cy="5600700"/>
          </a:xfrm>
        </p:spPr>
        <p:txBody>
          <a:bodyPr/>
          <a:lstStyle/>
          <a:p>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841154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Reference ONLY">
    <p:bg>
      <p:bgPr>
        <a:solidFill>
          <a:schemeClr val="bg1"/>
        </a:solidFill>
        <a:effectLst/>
      </p:bgPr>
    </p:bg>
    <p:spTree>
      <p:nvGrpSpPr>
        <p:cNvPr id="1" name=""/>
        <p:cNvGrpSpPr/>
        <p:nvPr/>
      </p:nvGrpSpPr>
      <p:grpSpPr>
        <a:xfrm>
          <a:off x="0" y="0"/>
          <a:ext cx="0" cy="0"/>
          <a:chOff x="0" y="0"/>
          <a:chExt cx="0" cy="0"/>
        </a:xfrm>
      </p:grpSpPr>
      <p:sp>
        <p:nvSpPr>
          <p:cNvPr id="22" name="TextBox 21"/>
          <p:cNvSpPr txBox="1"/>
          <p:nvPr userDrawn="1"/>
        </p:nvSpPr>
        <p:spPr>
          <a:xfrm>
            <a:off x="266700" y="1043608"/>
            <a:ext cx="5829300" cy="3001617"/>
          </a:xfrm>
          <a:prstGeom prst="rect">
            <a:avLst/>
          </a:prstGeom>
          <a:noFill/>
          <a:ln w="50800" cmpd="dbl">
            <a:solidFill>
              <a:schemeClr val="tx1"/>
            </a:solidFill>
          </a:ln>
        </p:spPr>
        <p:txBody>
          <a:bodyPr wrap="square" rtlCol="0" anchor="b" anchorCtr="0">
            <a:noAutofit/>
          </a:bodyPr>
          <a:lstStyle/>
          <a:p>
            <a:r>
              <a:rPr lang="en-US" dirty="0" smtClean="0"/>
              <a:t>Use</a:t>
            </a:r>
            <a:r>
              <a:rPr lang="en-US" baseline="0" dirty="0" smtClean="0"/>
              <a:t> for Standard Content Slide Colors</a:t>
            </a:r>
            <a:endParaRPr lang="en-US" dirty="0"/>
          </a:p>
        </p:txBody>
      </p:sp>
      <p:sp>
        <p:nvSpPr>
          <p:cNvPr id="2" name="TextBox 1"/>
          <p:cNvSpPr txBox="1"/>
          <p:nvPr userDrawn="1"/>
        </p:nvSpPr>
        <p:spPr>
          <a:xfrm>
            <a:off x="6096000" y="1043608"/>
            <a:ext cx="5829300" cy="3001617"/>
          </a:xfrm>
          <a:prstGeom prst="rect">
            <a:avLst/>
          </a:prstGeom>
          <a:noFill/>
          <a:ln w="50800" cmpd="dbl">
            <a:solidFill>
              <a:schemeClr val="tx1"/>
            </a:solidFill>
          </a:ln>
        </p:spPr>
        <p:txBody>
          <a:bodyPr wrap="square" rtlCol="0" anchor="b" anchorCtr="0">
            <a:noAutofit/>
          </a:bodyPr>
          <a:lstStyle/>
          <a:p>
            <a:r>
              <a:rPr lang="en-US" dirty="0" smtClean="0"/>
              <a:t>Use</a:t>
            </a:r>
            <a:r>
              <a:rPr lang="en-US" baseline="0" dirty="0" smtClean="0"/>
              <a:t> for Chart Colors</a:t>
            </a:r>
            <a:endParaRPr lang="en-US" dirty="0"/>
          </a:p>
        </p:txBody>
      </p:sp>
      <p:grpSp>
        <p:nvGrpSpPr>
          <p:cNvPr id="21" name="Group 20"/>
          <p:cNvGrpSpPr/>
          <p:nvPr userDrawn="1"/>
        </p:nvGrpSpPr>
        <p:grpSpPr>
          <a:xfrm>
            <a:off x="372234" y="1391830"/>
            <a:ext cx="11458322" cy="1888083"/>
            <a:chOff x="757773" y="1707600"/>
            <a:chExt cx="9393763" cy="1245799"/>
          </a:xfrm>
        </p:grpSpPr>
        <p:sp>
          <p:nvSpPr>
            <p:cNvPr id="5" name="Rectangle 4"/>
            <p:cNvSpPr/>
            <p:nvPr/>
          </p:nvSpPr>
          <p:spPr>
            <a:xfrm>
              <a:off x="2679701" y="1707600"/>
              <a:ext cx="745067" cy="558800"/>
            </a:xfrm>
            <a:prstGeom prst="rect">
              <a:avLst/>
            </a:prstGeom>
            <a:solidFill>
              <a:srgbClr val="D8D8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tx1"/>
                  </a:solidFill>
                </a:rPr>
                <a:t>217</a:t>
              </a:r>
            </a:p>
            <a:p>
              <a:pPr algn="ctr">
                <a:defRPr/>
              </a:pPr>
              <a:r>
                <a:rPr lang="en-US" sz="1000" b="1" dirty="0" smtClean="0">
                  <a:solidFill>
                    <a:schemeClr val="tx1"/>
                  </a:solidFill>
                </a:rPr>
                <a:t>217</a:t>
              </a:r>
            </a:p>
            <a:p>
              <a:pPr algn="ctr">
                <a:defRPr/>
              </a:pPr>
              <a:r>
                <a:rPr lang="en-US" sz="1000" b="1" dirty="0" smtClean="0">
                  <a:solidFill>
                    <a:schemeClr val="tx1"/>
                  </a:solidFill>
                </a:rPr>
                <a:t>217</a:t>
              </a:r>
            </a:p>
            <a:p>
              <a:pPr algn="ctr">
                <a:defRPr/>
              </a:pPr>
              <a:endParaRPr lang="en-US" sz="1000" b="1" dirty="0" smtClean="0">
                <a:solidFill>
                  <a:schemeClr val="tx1"/>
                </a:solidFill>
              </a:endParaRPr>
            </a:p>
            <a:p>
              <a:pPr algn="ctr">
                <a:defRPr/>
              </a:pPr>
              <a:r>
                <a:rPr lang="en-US" sz="1000" b="1" dirty="0" smtClean="0">
                  <a:solidFill>
                    <a:schemeClr val="tx1"/>
                  </a:solidFill>
                </a:rPr>
                <a:t>#d8d9d8</a:t>
              </a:r>
              <a:endParaRPr lang="en-US" sz="1000" b="1" dirty="0">
                <a:solidFill>
                  <a:schemeClr val="tx1"/>
                </a:solidFill>
              </a:endParaRPr>
            </a:p>
          </p:txBody>
        </p:sp>
        <p:sp>
          <p:nvSpPr>
            <p:cNvPr id="6" name="Rectangle 5"/>
            <p:cNvSpPr/>
            <p:nvPr/>
          </p:nvSpPr>
          <p:spPr>
            <a:xfrm>
              <a:off x="3640669" y="1707600"/>
              <a:ext cx="745067" cy="558800"/>
            </a:xfrm>
            <a:prstGeom prst="rect">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tx1"/>
                  </a:solidFill>
                </a:rPr>
                <a:t>200</a:t>
              </a:r>
            </a:p>
            <a:p>
              <a:pPr algn="ctr">
                <a:defRPr/>
              </a:pPr>
              <a:r>
                <a:rPr lang="en-US" sz="1000" b="1" dirty="0" smtClean="0">
                  <a:solidFill>
                    <a:schemeClr val="tx1"/>
                  </a:solidFill>
                </a:rPr>
                <a:t>200</a:t>
              </a:r>
            </a:p>
            <a:p>
              <a:pPr algn="ctr">
                <a:defRPr/>
              </a:pPr>
              <a:r>
                <a:rPr lang="en-US" sz="1000" b="1" dirty="0" smtClean="0">
                  <a:solidFill>
                    <a:schemeClr val="tx1"/>
                  </a:solidFill>
                </a:rPr>
                <a:t>200</a:t>
              </a:r>
            </a:p>
            <a:p>
              <a:pPr algn="ctr">
                <a:defRPr/>
              </a:pPr>
              <a:endParaRPr lang="en-US" sz="1000" b="1" dirty="0" smtClean="0">
                <a:solidFill>
                  <a:schemeClr val="tx1"/>
                </a:solidFill>
              </a:endParaRPr>
            </a:p>
            <a:p>
              <a:pPr algn="ctr">
                <a:defRPr/>
              </a:pPr>
              <a:r>
                <a:rPr lang="en-US" sz="1000" b="1" dirty="0" smtClean="0">
                  <a:solidFill>
                    <a:schemeClr val="tx1"/>
                  </a:solidFill>
                </a:rPr>
                <a:t>#c9c9c9</a:t>
              </a:r>
              <a:endParaRPr lang="en-US" sz="1000" b="1" dirty="0">
                <a:solidFill>
                  <a:schemeClr val="tx1"/>
                </a:solidFill>
              </a:endParaRPr>
            </a:p>
          </p:txBody>
        </p:sp>
        <p:sp>
          <p:nvSpPr>
            <p:cNvPr id="7" name="Rectangle 6"/>
            <p:cNvSpPr/>
            <p:nvPr/>
          </p:nvSpPr>
          <p:spPr>
            <a:xfrm>
              <a:off x="757773" y="2394599"/>
              <a:ext cx="742951" cy="55880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tx1"/>
                  </a:solidFill>
                </a:rPr>
                <a:t>255</a:t>
              </a:r>
            </a:p>
            <a:p>
              <a:pPr algn="ctr">
                <a:defRPr/>
              </a:pPr>
              <a:r>
                <a:rPr lang="en-US" sz="1000" b="1" dirty="0" smtClean="0">
                  <a:solidFill>
                    <a:schemeClr val="tx1"/>
                  </a:solidFill>
                </a:rPr>
                <a:t>255</a:t>
              </a:r>
            </a:p>
            <a:p>
              <a:pPr algn="ctr">
                <a:defRPr/>
              </a:pPr>
              <a:r>
                <a:rPr lang="en-US" sz="1000" b="1" dirty="0" smtClean="0">
                  <a:solidFill>
                    <a:schemeClr val="tx1"/>
                  </a:solidFill>
                </a:rPr>
                <a:t>255</a:t>
              </a:r>
            </a:p>
            <a:p>
              <a:pPr algn="ctr">
                <a:defRPr/>
              </a:pPr>
              <a:endParaRPr lang="en-US" sz="1000" b="1" dirty="0" smtClean="0">
                <a:solidFill>
                  <a:schemeClr val="tx1"/>
                </a:solidFill>
              </a:endParaRPr>
            </a:p>
            <a:p>
              <a:pPr algn="ctr">
                <a:defRPr/>
              </a:pPr>
              <a:r>
                <a:rPr lang="en-US" sz="1000" b="1" dirty="0" smtClean="0">
                  <a:solidFill>
                    <a:schemeClr val="tx1"/>
                  </a:solidFill>
                </a:rPr>
                <a:t>#83847a</a:t>
              </a:r>
              <a:endParaRPr lang="en-US" sz="1000" b="1" dirty="0">
                <a:solidFill>
                  <a:schemeClr val="tx1"/>
                </a:solidFill>
              </a:endParaRPr>
            </a:p>
          </p:txBody>
        </p:sp>
        <p:sp>
          <p:nvSpPr>
            <p:cNvPr id="8" name="Rectangle 7"/>
            <p:cNvSpPr/>
            <p:nvPr/>
          </p:nvSpPr>
          <p:spPr>
            <a:xfrm>
              <a:off x="1718739" y="2394599"/>
              <a:ext cx="742951" cy="55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bg1"/>
                  </a:solidFill>
                </a:rPr>
                <a:t>2</a:t>
              </a:r>
            </a:p>
            <a:p>
              <a:pPr algn="ctr">
                <a:defRPr/>
              </a:pPr>
              <a:r>
                <a:rPr lang="en-US" sz="1000" b="1" dirty="0" smtClean="0">
                  <a:solidFill>
                    <a:schemeClr val="bg1"/>
                  </a:solidFill>
                </a:rPr>
                <a:t>0</a:t>
              </a:r>
            </a:p>
            <a:p>
              <a:pPr algn="ctr">
                <a:defRPr/>
              </a:pPr>
              <a:r>
                <a:rPr lang="en-US" sz="1000" b="1" dirty="0" smtClean="0">
                  <a:solidFill>
                    <a:schemeClr val="bg1"/>
                  </a:solidFill>
                </a:rPr>
                <a:t>0</a:t>
              </a:r>
            </a:p>
            <a:p>
              <a:pPr algn="ctr">
                <a:defRPr/>
              </a:pPr>
              <a:endParaRPr lang="en-US" sz="1000" b="1" dirty="0" smtClean="0">
                <a:solidFill>
                  <a:schemeClr val="bg1"/>
                </a:solidFill>
              </a:endParaRPr>
            </a:p>
            <a:p>
              <a:pPr algn="ctr">
                <a:defRPr/>
              </a:pPr>
              <a:r>
                <a:rPr lang="en-US" sz="1000" b="1" dirty="0" smtClean="0">
                  <a:solidFill>
                    <a:schemeClr val="bg1"/>
                  </a:solidFill>
                </a:rPr>
                <a:t>#020000</a:t>
              </a:r>
              <a:endParaRPr lang="en-US" sz="1000" b="1" dirty="0">
                <a:solidFill>
                  <a:schemeClr val="bg1"/>
                </a:solidFill>
              </a:endParaRPr>
            </a:p>
          </p:txBody>
        </p:sp>
        <p:sp>
          <p:nvSpPr>
            <p:cNvPr id="9" name="Rectangle 8"/>
            <p:cNvSpPr/>
            <p:nvPr/>
          </p:nvSpPr>
          <p:spPr>
            <a:xfrm>
              <a:off x="2679701" y="2394599"/>
              <a:ext cx="745067" cy="558800"/>
            </a:xfrm>
            <a:prstGeom prst="rect">
              <a:avLst/>
            </a:prstGeom>
            <a:solidFill>
              <a:srgbClr val="A3A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tx1"/>
                  </a:solidFill>
                </a:rPr>
                <a:t>163</a:t>
              </a:r>
            </a:p>
            <a:p>
              <a:pPr algn="ctr">
                <a:defRPr/>
              </a:pPr>
              <a:r>
                <a:rPr lang="en-US" sz="1000" b="1" dirty="0" smtClean="0">
                  <a:solidFill>
                    <a:schemeClr val="tx1"/>
                  </a:solidFill>
                </a:rPr>
                <a:t>163</a:t>
              </a:r>
            </a:p>
            <a:p>
              <a:pPr algn="ctr">
                <a:defRPr/>
              </a:pPr>
              <a:r>
                <a:rPr lang="en-US" sz="1000" b="1" dirty="0" smtClean="0">
                  <a:solidFill>
                    <a:schemeClr val="tx1"/>
                  </a:solidFill>
                </a:rPr>
                <a:t>163</a:t>
              </a:r>
            </a:p>
            <a:p>
              <a:pPr algn="ctr">
                <a:defRPr/>
              </a:pPr>
              <a:endParaRPr lang="en-US" sz="1000" b="1" dirty="0" smtClean="0">
                <a:solidFill>
                  <a:schemeClr val="tx1"/>
                </a:solidFill>
              </a:endParaRPr>
            </a:p>
            <a:p>
              <a:pPr algn="ctr">
                <a:defRPr/>
              </a:pPr>
              <a:r>
                <a:rPr lang="en-US" sz="1000" b="1" dirty="0" smtClean="0">
                  <a:solidFill>
                    <a:schemeClr val="tx1"/>
                  </a:solidFill>
                </a:rPr>
                <a:t>#a3a3a2</a:t>
              </a:r>
              <a:endParaRPr lang="en-US" sz="1000" b="1" dirty="0">
                <a:solidFill>
                  <a:schemeClr val="tx1"/>
                </a:solidFill>
              </a:endParaRPr>
            </a:p>
          </p:txBody>
        </p:sp>
        <p:sp>
          <p:nvSpPr>
            <p:cNvPr id="10" name="Rectangle 9"/>
            <p:cNvSpPr/>
            <p:nvPr/>
          </p:nvSpPr>
          <p:spPr>
            <a:xfrm>
              <a:off x="3640669" y="2394599"/>
              <a:ext cx="745067" cy="558800"/>
            </a:xfrm>
            <a:prstGeom prst="rect">
              <a:avLst/>
            </a:prstGeom>
            <a:solidFill>
              <a:srgbClr val="8384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tx1"/>
                  </a:solidFill>
                </a:rPr>
                <a:t>131</a:t>
              </a:r>
            </a:p>
            <a:p>
              <a:pPr algn="ctr">
                <a:defRPr/>
              </a:pPr>
              <a:r>
                <a:rPr lang="en-US" sz="1000" b="1" dirty="0" smtClean="0">
                  <a:solidFill>
                    <a:schemeClr val="tx1"/>
                  </a:solidFill>
                </a:rPr>
                <a:t>132</a:t>
              </a:r>
            </a:p>
            <a:p>
              <a:pPr algn="ctr">
                <a:defRPr/>
              </a:pPr>
              <a:r>
                <a:rPr lang="en-US" sz="1000" b="1" dirty="0" smtClean="0">
                  <a:solidFill>
                    <a:schemeClr val="tx1"/>
                  </a:solidFill>
                </a:rPr>
                <a:t>122</a:t>
              </a:r>
            </a:p>
            <a:p>
              <a:pPr algn="ctr">
                <a:defRPr/>
              </a:pPr>
              <a:endParaRPr lang="en-US" sz="1000" b="1" dirty="0" smtClean="0">
                <a:solidFill>
                  <a:schemeClr val="tx1"/>
                </a:solidFill>
              </a:endParaRPr>
            </a:p>
            <a:p>
              <a:pPr algn="ctr">
                <a:defRPr/>
              </a:pPr>
              <a:r>
                <a:rPr lang="en-US" sz="1000" b="1" dirty="0" smtClean="0">
                  <a:solidFill>
                    <a:schemeClr val="tx1"/>
                  </a:solidFill>
                </a:rPr>
                <a:t>#83847a</a:t>
              </a:r>
              <a:endParaRPr lang="en-US" sz="1000" b="1" dirty="0">
                <a:solidFill>
                  <a:schemeClr val="tx1"/>
                </a:solidFill>
              </a:endParaRPr>
            </a:p>
          </p:txBody>
        </p:sp>
        <p:sp>
          <p:nvSpPr>
            <p:cNvPr id="11" name="Rectangle 10"/>
            <p:cNvSpPr/>
            <p:nvPr/>
          </p:nvSpPr>
          <p:spPr>
            <a:xfrm>
              <a:off x="4601633" y="2394599"/>
              <a:ext cx="745067" cy="558800"/>
            </a:xfrm>
            <a:prstGeom prst="rect">
              <a:avLst/>
            </a:prstGeom>
            <a:solidFill>
              <a:srgbClr val="DF1F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bg1"/>
                  </a:solidFill>
                </a:rPr>
                <a:t>223</a:t>
              </a:r>
            </a:p>
            <a:p>
              <a:pPr algn="ctr">
                <a:defRPr/>
              </a:pPr>
              <a:r>
                <a:rPr lang="en-US" sz="1000" b="1" dirty="0" smtClean="0">
                  <a:solidFill>
                    <a:schemeClr val="bg1"/>
                  </a:solidFill>
                </a:rPr>
                <a:t>31</a:t>
              </a:r>
            </a:p>
            <a:p>
              <a:pPr algn="ctr">
                <a:defRPr/>
              </a:pPr>
              <a:r>
                <a:rPr lang="en-US" sz="1000" b="1" dirty="0" smtClean="0">
                  <a:solidFill>
                    <a:schemeClr val="bg1"/>
                  </a:solidFill>
                </a:rPr>
                <a:t>46</a:t>
              </a:r>
            </a:p>
            <a:p>
              <a:pPr algn="ctr">
                <a:defRPr/>
              </a:pPr>
              <a:endParaRPr lang="en-US" sz="1000" b="1" dirty="0" smtClean="0">
                <a:solidFill>
                  <a:schemeClr val="bg1"/>
                </a:solidFill>
              </a:endParaRPr>
            </a:p>
            <a:p>
              <a:pPr algn="ctr">
                <a:defRPr/>
              </a:pPr>
              <a:r>
                <a:rPr lang="en-US" sz="1000" b="1" dirty="0" smtClean="0">
                  <a:solidFill>
                    <a:schemeClr val="bg1"/>
                  </a:solidFill>
                </a:rPr>
                <a:t>#ef4236</a:t>
              </a:r>
              <a:endParaRPr lang="en-US" sz="1000" b="1" dirty="0">
                <a:solidFill>
                  <a:schemeClr val="bg1"/>
                </a:solidFill>
              </a:endParaRPr>
            </a:p>
          </p:txBody>
        </p:sp>
        <p:sp>
          <p:nvSpPr>
            <p:cNvPr id="12" name="Rectangle 11"/>
            <p:cNvSpPr/>
            <p:nvPr/>
          </p:nvSpPr>
          <p:spPr>
            <a:xfrm>
              <a:off x="5562601" y="2394599"/>
              <a:ext cx="745067" cy="558800"/>
            </a:xfrm>
            <a:prstGeom prst="rect">
              <a:avLst/>
            </a:prstGeom>
            <a:solidFill>
              <a:srgbClr val="6E87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tx1"/>
                  </a:solidFill>
                </a:rPr>
                <a:t>110</a:t>
              </a:r>
            </a:p>
            <a:p>
              <a:pPr algn="ctr">
                <a:defRPr/>
              </a:pPr>
              <a:r>
                <a:rPr lang="en-US" sz="1000" b="1" dirty="0" smtClean="0">
                  <a:solidFill>
                    <a:schemeClr val="tx1"/>
                  </a:solidFill>
                </a:rPr>
                <a:t>135</a:t>
              </a:r>
            </a:p>
            <a:p>
              <a:pPr algn="ctr">
                <a:defRPr/>
              </a:pPr>
              <a:r>
                <a:rPr lang="en-US" sz="1000" b="1" dirty="0" smtClean="0">
                  <a:solidFill>
                    <a:schemeClr val="tx1"/>
                  </a:solidFill>
                </a:rPr>
                <a:t>120</a:t>
              </a:r>
            </a:p>
            <a:p>
              <a:pPr algn="ctr">
                <a:defRPr/>
              </a:pPr>
              <a:endParaRPr lang="en-US" sz="1000" b="1" dirty="0" smtClean="0">
                <a:solidFill>
                  <a:schemeClr val="tx1"/>
                </a:solidFill>
              </a:endParaRPr>
            </a:p>
            <a:p>
              <a:pPr algn="ctr">
                <a:defRPr/>
              </a:pPr>
              <a:r>
                <a:rPr lang="en-US" sz="1000" b="1" dirty="0" smtClean="0">
                  <a:solidFill>
                    <a:schemeClr val="tx1"/>
                  </a:solidFill>
                </a:rPr>
                <a:t>#6f8779</a:t>
              </a:r>
              <a:endParaRPr lang="en-US" sz="1000" b="1" dirty="0">
                <a:solidFill>
                  <a:schemeClr val="tx1"/>
                </a:solidFill>
              </a:endParaRPr>
            </a:p>
          </p:txBody>
        </p:sp>
        <p:sp>
          <p:nvSpPr>
            <p:cNvPr id="13" name="Rectangle 12"/>
            <p:cNvSpPr/>
            <p:nvPr/>
          </p:nvSpPr>
          <p:spPr>
            <a:xfrm>
              <a:off x="6523568" y="2394599"/>
              <a:ext cx="745067" cy="558800"/>
            </a:xfrm>
            <a:prstGeom prst="rect">
              <a:avLst/>
            </a:prstGeom>
            <a:solidFill>
              <a:srgbClr val="705C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bg1"/>
                  </a:solidFill>
                </a:rPr>
                <a:t>112</a:t>
              </a:r>
            </a:p>
            <a:p>
              <a:pPr algn="ctr">
                <a:defRPr/>
              </a:pPr>
              <a:r>
                <a:rPr lang="en-US" sz="1000" b="1" dirty="0" smtClean="0">
                  <a:solidFill>
                    <a:schemeClr val="bg1"/>
                  </a:solidFill>
                </a:rPr>
                <a:t>92</a:t>
              </a:r>
            </a:p>
            <a:p>
              <a:pPr algn="ctr">
                <a:defRPr/>
              </a:pPr>
              <a:r>
                <a:rPr lang="en-US" sz="1000" b="1" dirty="0" smtClean="0">
                  <a:solidFill>
                    <a:schemeClr val="bg1"/>
                  </a:solidFill>
                </a:rPr>
                <a:t>56</a:t>
              </a:r>
            </a:p>
            <a:p>
              <a:pPr algn="ctr">
                <a:defRPr/>
              </a:pPr>
              <a:endParaRPr lang="en-US" sz="1000" b="1" dirty="0" smtClean="0">
                <a:solidFill>
                  <a:schemeClr val="bg1"/>
                </a:solidFill>
              </a:endParaRPr>
            </a:p>
            <a:p>
              <a:pPr algn="ctr">
                <a:defRPr/>
              </a:pPr>
              <a:r>
                <a:rPr lang="en-US" sz="1000" b="1" dirty="0" smtClean="0">
                  <a:solidFill>
                    <a:schemeClr val="bg1"/>
                  </a:solidFill>
                </a:rPr>
                <a:t>#705d39</a:t>
              </a:r>
              <a:endParaRPr lang="en-US" sz="1000" b="1" dirty="0">
                <a:solidFill>
                  <a:schemeClr val="bg1"/>
                </a:solidFill>
              </a:endParaRPr>
            </a:p>
          </p:txBody>
        </p:sp>
        <p:sp>
          <p:nvSpPr>
            <p:cNvPr id="14" name="Rectangle 13"/>
            <p:cNvSpPr/>
            <p:nvPr/>
          </p:nvSpPr>
          <p:spPr>
            <a:xfrm>
              <a:off x="7484533" y="2394599"/>
              <a:ext cx="745067" cy="558800"/>
            </a:xfrm>
            <a:prstGeom prst="rect">
              <a:avLst/>
            </a:prstGeom>
            <a:solidFill>
              <a:srgbClr val="3E66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bg1"/>
                  </a:solidFill>
                </a:rPr>
                <a:t>62</a:t>
              </a:r>
            </a:p>
            <a:p>
              <a:pPr algn="ctr">
                <a:defRPr/>
              </a:pPr>
              <a:r>
                <a:rPr lang="en-US" sz="1000" b="1" dirty="0" smtClean="0">
                  <a:solidFill>
                    <a:schemeClr val="bg1"/>
                  </a:solidFill>
                </a:rPr>
                <a:t>102</a:t>
              </a:r>
            </a:p>
            <a:p>
              <a:pPr algn="ctr">
                <a:defRPr/>
              </a:pPr>
              <a:r>
                <a:rPr lang="en-US" sz="1000" b="1" dirty="0" smtClean="0">
                  <a:solidFill>
                    <a:schemeClr val="bg1"/>
                  </a:solidFill>
                </a:rPr>
                <a:t>130</a:t>
              </a:r>
            </a:p>
            <a:p>
              <a:pPr algn="ctr">
                <a:defRPr/>
              </a:pPr>
              <a:endParaRPr lang="en-US" sz="1000" b="1" dirty="0" smtClean="0">
                <a:solidFill>
                  <a:schemeClr val="bg1"/>
                </a:solidFill>
              </a:endParaRPr>
            </a:p>
            <a:p>
              <a:pPr algn="ctr">
                <a:defRPr/>
              </a:pPr>
              <a:r>
                <a:rPr lang="en-US" sz="1000" b="1" dirty="0" smtClean="0">
                  <a:solidFill>
                    <a:schemeClr val="bg1"/>
                  </a:solidFill>
                </a:rPr>
                <a:t>#406782</a:t>
              </a:r>
              <a:endParaRPr lang="en-US" sz="1000" b="1" dirty="0">
                <a:solidFill>
                  <a:schemeClr val="bg1"/>
                </a:solidFill>
              </a:endParaRPr>
            </a:p>
          </p:txBody>
        </p:sp>
        <p:sp>
          <p:nvSpPr>
            <p:cNvPr id="15" name="Rectangle 14"/>
            <p:cNvSpPr/>
            <p:nvPr/>
          </p:nvSpPr>
          <p:spPr>
            <a:xfrm>
              <a:off x="8445501" y="2394599"/>
              <a:ext cx="745067" cy="558800"/>
            </a:xfrm>
            <a:prstGeom prst="rect">
              <a:avLst/>
            </a:prstGeom>
            <a:solidFill>
              <a:srgbClr val="6638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bg1"/>
                  </a:solidFill>
                </a:rPr>
                <a:t>102</a:t>
              </a:r>
            </a:p>
            <a:p>
              <a:pPr algn="ctr">
                <a:defRPr/>
              </a:pPr>
              <a:r>
                <a:rPr lang="en-US" sz="1000" b="1" dirty="0" smtClean="0">
                  <a:solidFill>
                    <a:schemeClr val="bg1"/>
                  </a:solidFill>
                </a:rPr>
                <a:t>56</a:t>
              </a:r>
            </a:p>
            <a:p>
              <a:pPr algn="ctr">
                <a:defRPr/>
              </a:pPr>
              <a:r>
                <a:rPr lang="en-US" sz="1000" b="1" dirty="0" smtClean="0">
                  <a:solidFill>
                    <a:schemeClr val="bg1"/>
                  </a:solidFill>
                </a:rPr>
                <a:t>48</a:t>
              </a:r>
            </a:p>
            <a:p>
              <a:pPr algn="ctr">
                <a:defRPr/>
              </a:pPr>
              <a:endParaRPr lang="en-US" sz="1000" b="1" dirty="0" smtClean="0">
                <a:solidFill>
                  <a:schemeClr val="bg1"/>
                </a:solidFill>
              </a:endParaRPr>
            </a:p>
            <a:p>
              <a:pPr algn="ctr">
                <a:defRPr/>
              </a:pPr>
              <a:r>
                <a:rPr lang="en-US" sz="1000" b="1" dirty="0" smtClean="0">
                  <a:solidFill>
                    <a:schemeClr val="bg1"/>
                  </a:solidFill>
                </a:rPr>
                <a:t>#673931</a:t>
              </a:r>
              <a:endParaRPr lang="en-US" sz="1000" b="1" dirty="0">
                <a:solidFill>
                  <a:schemeClr val="bg1"/>
                </a:solidFill>
              </a:endParaRPr>
            </a:p>
          </p:txBody>
        </p:sp>
        <p:sp>
          <p:nvSpPr>
            <p:cNvPr id="16" name="Rectangle 15"/>
            <p:cNvSpPr/>
            <p:nvPr/>
          </p:nvSpPr>
          <p:spPr>
            <a:xfrm>
              <a:off x="9406469" y="2394599"/>
              <a:ext cx="745067" cy="558800"/>
            </a:xfrm>
            <a:prstGeom prst="rect">
              <a:avLst/>
            </a:prstGeom>
            <a:solidFill>
              <a:srgbClr val="8278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bg1"/>
                  </a:solidFill>
                </a:rPr>
                <a:t>130</a:t>
              </a:r>
            </a:p>
            <a:p>
              <a:pPr algn="ctr">
                <a:defRPr/>
              </a:pPr>
              <a:r>
                <a:rPr lang="en-US" sz="1000" b="1" dirty="0" smtClean="0">
                  <a:solidFill>
                    <a:schemeClr val="bg1"/>
                  </a:solidFill>
                </a:rPr>
                <a:t>120</a:t>
              </a:r>
            </a:p>
            <a:p>
              <a:pPr algn="ctr">
                <a:defRPr/>
              </a:pPr>
              <a:r>
                <a:rPr lang="en-US" sz="1000" b="1" dirty="0" smtClean="0">
                  <a:solidFill>
                    <a:schemeClr val="bg1"/>
                  </a:solidFill>
                </a:rPr>
                <a:t>111</a:t>
              </a:r>
            </a:p>
            <a:p>
              <a:pPr algn="ctr">
                <a:defRPr/>
              </a:pPr>
              <a:endParaRPr lang="en-US" sz="1000" b="1" dirty="0" smtClean="0">
                <a:solidFill>
                  <a:schemeClr val="bg1"/>
                </a:solidFill>
              </a:endParaRPr>
            </a:p>
            <a:p>
              <a:pPr algn="ctr">
                <a:defRPr/>
              </a:pPr>
              <a:r>
                <a:rPr lang="en-US" sz="1000" b="1" dirty="0" smtClean="0">
                  <a:solidFill>
                    <a:schemeClr val="bg1"/>
                  </a:solidFill>
                </a:rPr>
                <a:t>#837970</a:t>
              </a:r>
              <a:endParaRPr lang="en-US" sz="1000" b="1" dirty="0">
                <a:solidFill>
                  <a:schemeClr val="bg1"/>
                </a:solidFill>
              </a:endParaRPr>
            </a:p>
          </p:txBody>
        </p:sp>
        <p:sp>
          <p:nvSpPr>
            <p:cNvPr id="17" name="Rectangle 16"/>
            <p:cNvSpPr/>
            <p:nvPr/>
          </p:nvSpPr>
          <p:spPr>
            <a:xfrm>
              <a:off x="1718733" y="1707600"/>
              <a:ext cx="745067" cy="5588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tx1"/>
                  </a:solidFill>
                </a:rPr>
                <a:t>237</a:t>
              </a:r>
            </a:p>
            <a:p>
              <a:pPr algn="ctr">
                <a:defRPr/>
              </a:pPr>
              <a:r>
                <a:rPr lang="en-US" sz="1000" b="1" dirty="0" smtClean="0">
                  <a:solidFill>
                    <a:schemeClr val="tx1"/>
                  </a:solidFill>
                </a:rPr>
                <a:t>237</a:t>
              </a:r>
            </a:p>
            <a:p>
              <a:pPr algn="ctr">
                <a:defRPr/>
              </a:pPr>
              <a:r>
                <a:rPr lang="en-US" sz="1000" b="1" dirty="0" smtClean="0">
                  <a:solidFill>
                    <a:schemeClr val="tx1"/>
                  </a:solidFill>
                </a:rPr>
                <a:t>237</a:t>
              </a:r>
            </a:p>
            <a:p>
              <a:pPr algn="ctr">
                <a:defRPr/>
              </a:pPr>
              <a:endParaRPr lang="en-US" sz="1000" b="1" dirty="0" smtClean="0">
                <a:solidFill>
                  <a:schemeClr val="tx1"/>
                </a:solidFill>
              </a:endParaRPr>
            </a:p>
            <a:p>
              <a:pPr algn="ctr">
                <a:defRPr/>
              </a:pPr>
              <a:r>
                <a:rPr lang="en-US" sz="1000" b="1" dirty="0" smtClean="0">
                  <a:solidFill>
                    <a:schemeClr val="tx1"/>
                  </a:solidFill>
                </a:rPr>
                <a:t>#ededed</a:t>
              </a:r>
              <a:endParaRPr lang="en-US" sz="1000" b="1" dirty="0">
                <a:solidFill>
                  <a:schemeClr val="tx1"/>
                </a:solidFill>
              </a:endParaRPr>
            </a:p>
          </p:txBody>
        </p:sp>
        <p:sp>
          <p:nvSpPr>
            <p:cNvPr id="18" name="Rectangle 17"/>
            <p:cNvSpPr/>
            <p:nvPr/>
          </p:nvSpPr>
          <p:spPr>
            <a:xfrm>
              <a:off x="5562601" y="1707600"/>
              <a:ext cx="745067" cy="558800"/>
            </a:xfrm>
            <a:prstGeom prst="rect">
              <a:avLst/>
            </a:prstGeom>
            <a:solidFill>
              <a:srgbClr val="507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bg1"/>
                  </a:solidFill>
                </a:rPr>
                <a:t>80</a:t>
              </a:r>
            </a:p>
            <a:p>
              <a:pPr algn="ctr">
                <a:defRPr/>
              </a:pPr>
              <a:r>
                <a:rPr lang="en-US" sz="1000" b="1" dirty="0" smtClean="0">
                  <a:solidFill>
                    <a:schemeClr val="bg1"/>
                  </a:solidFill>
                </a:rPr>
                <a:t>119</a:t>
              </a:r>
            </a:p>
            <a:p>
              <a:pPr algn="ctr">
                <a:defRPr/>
              </a:pPr>
              <a:r>
                <a:rPr lang="en-US" sz="1000" b="1" dirty="0" smtClean="0">
                  <a:solidFill>
                    <a:schemeClr val="bg1"/>
                  </a:solidFill>
                </a:rPr>
                <a:t>27</a:t>
              </a:r>
            </a:p>
            <a:p>
              <a:pPr algn="ctr">
                <a:defRPr/>
              </a:pPr>
              <a:endParaRPr lang="en-US" sz="1000" b="1" dirty="0" smtClean="0">
                <a:solidFill>
                  <a:schemeClr val="bg1"/>
                </a:solidFill>
              </a:endParaRPr>
            </a:p>
            <a:p>
              <a:pPr algn="ctr">
                <a:defRPr/>
              </a:pPr>
              <a:r>
                <a:rPr lang="en-US" sz="1000" b="1" dirty="0" smtClean="0">
                  <a:solidFill>
                    <a:schemeClr val="bg1"/>
                  </a:solidFill>
                </a:rPr>
                <a:t>#517837</a:t>
              </a:r>
              <a:endParaRPr lang="en-US" sz="1000" b="1" dirty="0">
                <a:solidFill>
                  <a:schemeClr val="bg1"/>
                </a:solidFill>
              </a:endParaRPr>
            </a:p>
          </p:txBody>
        </p:sp>
        <p:sp>
          <p:nvSpPr>
            <p:cNvPr id="19" name="Rectangle 18"/>
            <p:cNvSpPr/>
            <p:nvPr/>
          </p:nvSpPr>
          <p:spPr>
            <a:xfrm>
              <a:off x="6523568" y="1707600"/>
              <a:ext cx="745067" cy="558800"/>
            </a:xfrm>
            <a:prstGeom prst="rect">
              <a:avLst/>
            </a:prstGeom>
            <a:solidFill>
              <a:srgbClr val="FCAE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tx1"/>
                  </a:solidFill>
                </a:rPr>
                <a:t>252</a:t>
              </a:r>
            </a:p>
            <a:p>
              <a:pPr algn="ctr">
                <a:defRPr/>
              </a:pPr>
              <a:r>
                <a:rPr lang="en-US" sz="1000" b="1" dirty="0" smtClean="0">
                  <a:solidFill>
                    <a:schemeClr val="tx1"/>
                  </a:solidFill>
                </a:rPr>
                <a:t>174</a:t>
              </a:r>
            </a:p>
            <a:p>
              <a:pPr algn="ctr">
                <a:defRPr/>
              </a:pPr>
              <a:r>
                <a:rPr lang="en-US" sz="1000" b="1" dirty="0" smtClean="0">
                  <a:solidFill>
                    <a:schemeClr val="tx1"/>
                  </a:solidFill>
                </a:rPr>
                <a:t>59</a:t>
              </a:r>
            </a:p>
            <a:p>
              <a:pPr algn="ctr">
                <a:defRPr/>
              </a:pPr>
              <a:endParaRPr lang="en-US" sz="1000" b="1" dirty="0" smtClean="0">
                <a:solidFill>
                  <a:schemeClr val="tx1"/>
                </a:solidFill>
              </a:endParaRPr>
            </a:p>
            <a:p>
              <a:pPr algn="ctr">
                <a:defRPr/>
              </a:pPr>
              <a:r>
                <a:rPr lang="en-US" sz="1000" b="1" dirty="0" smtClean="0">
                  <a:solidFill>
                    <a:schemeClr val="tx1"/>
                  </a:solidFill>
                </a:rPr>
                <a:t>#fbae3d</a:t>
              </a:r>
              <a:endParaRPr lang="en-US" sz="1000" b="1" dirty="0">
                <a:solidFill>
                  <a:schemeClr val="tx1"/>
                </a:solidFill>
              </a:endParaRPr>
            </a:p>
          </p:txBody>
        </p:sp>
        <p:sp>
          <p:nvSpPr>
            <p:cNvPr id="20" name="Rectangle 19"/>
            <p:cNvSpPr/>
            <p:nvPr/>
          </p:nvSpPr>
          <p:spPr>
            <a:xfrm>
              <a:off x="7484533" y="1707600"/>
              <a:ext cx="745067" cy="558800"/>
            </a:xfrm>
            <a:prstGeom prst="rect">
              <a:avLst/>
            </a:prstGeom>
            <a:solidFill>
              <a:srgbClr val="5324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bg1"/>
                  </a:solidFill>
                </a:rPr>
                <a:t>83</a:t>
              </a:r>
            </a:p>
            <a:p>
              <a:pPr algn="ctr">
                <a:defRPr/>
              </a:pPr>
              <a:r>
                <a:rPr lang="en-US" sz="1000" b="1" dirty="0" smtClean="0">
                  <a:solidFill>
                    <a:schemeClr val="bg1"/>
                  </a:solidFill>
                </a:rPr>
                <a:t>36</a:t>
              </a:r>
            </a:p>
            <a:p>
              <a:pPr algn="ctr">
                <a:defRPr/>
              </a:pPr>
              <a:r>
                <a:rPr lang="en-US" sz="1000" b="1" dirty="0" smtClean="0">
                  <a:solidFill>
                    <a:schemeClr val="bg1"/>
                  </a:solidFill>
                </a:rPr>
                <a:t>118</a:t>
              </a:r>
            </a:p>
            <a:p>
              <a:pPr algn="ctr">
                <a:defRPr/>
              </a:pPr>
              <a:endParaRPr lang="en-US" sz="1000" b="1" dirty="0" smtClean="0">
                <a:solidFill>
                  <a:schemeClr val="bg1"/>
                </a:solidFill>
              </a:endParaRPr>
            </a:p>
            <a:p>
              <a:pPr algn="ctr">
                <a:defRPr/>
              </a:pPr>
              <a:r>
                <a:rPr lang="en-US" sz="1000" b="1" dirty="0" smtClean="0">
                  <a:solidFill>
                    <a:schemeClr val="bg1"/>
                  </a:solidFill>
                </a:rPr>
                <a:t>#542a76</a:t>
              </a:r>
              <a:endParaRPr lang="en-US" sz="1000" b="1" dirty="0">
                <a:solidFill>
                  <a:schemeClr val="bg1"/>
                </a:solidFill>
              </a:endParaRPr>
            </a:p>
          </p:txBody>
        </p:sp>
      </p:grpSp>
    </p:spTree>
    <p:extLst>
      <p:ext uri="{BB962C8B-B14F-4D97-AF65-F5344CB8AC3E}">
        <p14:creationId xmlns:p14="http://schemas.microsoft.com/office/powerpoint/2010/main" val="3981107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Content Placeholder 3"/>
          <p:cNvSpPr>
            <a:spLocks noGrp="1"/>
          </p:cNvSpPr>
          <p:nvPr>
            <p:ph sz="quarter" idx="10"/>
          </p:nvPr>
        </p:nvSpPr>
        <p:spPr>
          <a:xfrm>
            <a:off x="266700" y="1028700"/>
            <a:ext cx="11658600" cy="5600700"/>
          </a:xfrm>
        </p:spPr>
        <p:txBody>
          <a:bodyPr numCol="2"/>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17883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Click to edit Master title style</a:t>
            </a:r>
            <a:endParaRPr lang="en-US"/>
          </a:p>
        </p:txBody>
      </p:sp>
      <p:sp>
        <p:nvSpPr>
          <p:cNvPr id="9" name="Content Placeholder 3"/>
          <p:cNvSpPr>
            <a:spLocks noGrp="1"/>
          </p:cNvSpPr>
          <p:nvPr>
            <p:ph sz="quarter" idx="12"/>
          </p:nvPr>
        </p:nvSpPr>
        <p:spPr>
          <a:xfrm>
            <a:off x="266700" y="1028700"/>
            <a:ext cx="11658600" cy="5600700"/>
          </a:xfrm>
        </p:spPr>
        <p:txBody>
          <a:bodyPr numCol="3"/>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27832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smtClean="0"/>
              <a:t>Click to edit Master text styles</a:t>
            </a:r>
          </a:p>
        </p:txBody>
      </p:sp>
      <p:sp>
        <p:nvSpPr>
          <p:cNvPr id="4" name="Title 3"/>
          <p:cNvSpPr>
            <a:spLocks noGrp="1"/>
          </p:cNvSpPr>
          <p:nvPr>
            <p:ph type="title"/>
          </p:nvPr>
        </p:nvSpPr>
        <p:spPr/>
        <p:txBody>
          <a:bodyPr/>
          <a:lstStyle/>
          <a:p>
            <a:r>
              <a:rPr lang="en-US" smtClean="0"/>
              <a:t>Click to edit Master title style</a:t>
            </a:r>
            <a:endParaRPr lang="en-US"/>
          </a:p>
        </p:txBody>
      </p:sp>
      <p:sp>
        <p:nvSpPr>
          <p:cNvPr id="10" name="Content Placeholder 3"/>
          <p:cNvSpPr>
            <a:spLocks noGrp="1"/>
          </p:cNvSpPr>
          <p:nvPr>
            <p:ph sz="quarter" idx="12"/>
          </p:nvPr>
        </p:nvSpPr>
        <p:spPr>
          <a:xfrm>
            <a:off x="266700" y="1028700"/>
            <a:ext cx="11658600" cy="508634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94581417"/>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ull Picture with Title">
    <p:bg>
      <p:bgPr>
        <a:solidFill>
          <a:schemeClr val="tx2"/>
        </a:solidFill>
        <a:effectLst/>
      </p:bgPr>
    </p:bg>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0" y="0"/>
            <a:ext cx="12192000" cy="6858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10"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Tree>
    <p:extLst>
      <p:ext uri="{BB962C8B-B14F-4D97-AF65-F5344CB8AC3E}">
        <p14:creationId xmlns:p14="http://schemas.microsoft.com/office/powerpoint/2010/main" val="2152595285"/>
      </p:ext>
    </p:extLst>
  </p:cSld>
  <p:clrMapOvr>
    <a:masterClrMapping/>
  </p:clrMapOvr>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6362511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smtClean="0"/>
              <a:t>Click to edit Master text styles</a:t>
            </a:r>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smtClean="0"/>
              <a:t>Click to edit Master text styles</a:t>
            </a:r>
          </a:p>
        </p:txBody>
      </p:sp>
    </p:spTree>
    <p:extLst>
      <p:ext uri="{BB962C8B-B14F-4D97-AF65-F5344CB8AC3E}">
        <p14:creationId xmlns:p14="http://schemas.microsoft.com/office/powerpoint/2010/main" val="3285832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72561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66675" y="38099"/>
            <a:ext cx="12058650" cy="6791326"/>
          </a:xfrm>
          <a:prstGeom prst="roundRect">
            <a:avLst>
              <a:gd name="adj" fmla="val 2258"/>
            </a:avLst>
          </a:prstGeom>
          <a:solidFill>
            <a:srgbClr val="FFFFFF"/>
          </a:solidFill>
          <a:ln w="5715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900" dirty="0"/>
          </a:p>
        </p:txBody>
      </p:sp>
      <p:pic>
        <p:nvPicPr>
          <p:cNvPr id="5" name="Picture 4"/>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285750" y="256443"/>
            <a:ext cx="496209" cy="653036"/>
          </a:xfrm>
          <a:prstGeom prst="rect">
            <a:avLst/>
          </a:prstGeom>
        </p:spPr>
      </p:pic>
      <p:sp>
        <p:nvSpPr>
          <p:cNvPr id="4099" name="Title Placeholder 1"/>
          <p:cNvSpPr>
            <a:spLocks noGrp="1"/>
          </p:cNvSpPr>
          <p:nvPr>
            <p:ph type="title"/>
          </p:nvPr>
        </p:nvSpPr>
        <p:spPr bwMode="auto">
          <a:xfrm>
            <a:off x="954860" y="128981"/>
            <a:ext cx="10185088"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33" name="Picture 6"/>
          <p:cNvPicPr>
            <a:picLocks noChangeAspect="1"/>
          </p:cNvPicPr>
          <p:nvPr/>
        </p:nvPicPr>
        <p:blipFill>
          <a:blip r:embed="rId28"/>
          <a:srcRect/>
          <a:stretch>
            <a:fillRect/>
          </a:stretch>
        </p:blipFill>
        <p:spPr bwMode="auto">
          <a:xfrm>
            <a:off x="6079067" y="3416309"/>
            <a:ext cx="25400" cy="3175"/>
          </a:xfrm>
          <a:prstGeom prst="rect">
            <a:avLst/>
          </a:prstGeom>
          <a:noFill/>
          <a:ln w="9525">
            <a:noFill/>
            <a:miter lim="800000"/>
            <a:headEnd/>
            <a:tailEnd/>
          </a:ln>
        </p:spPr>
      </p:pic>
      <p:sp>
        <p:nvSpPr>
          <p:cNvPr id="12"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pic>
        <p:nvPicPr>
          <p:cNvPr id="3" name="Picture 2"/>
          <p:cNvPicPr>
            <a:picLocks noChangeAspect="1"/>
          </p:cNvPicPr>
          <p:nvPr userDrawn="1"/>
        </p:nvPicPr>
        <p:blipFill>
          <a:blip r:embed="rId29" cstate="email">
            <a:extLst>
              <a:ext uri="{28A0092B-C50C-407E-A947-70E740481C1C}">
                <a14:useLocalDpi xmlns:a14="http://schemas.microsoft.com/office/drawing/2010/main" val="0"/>
              </a:ext>
            </a:extLst>
          </a:blip>
          <a:stretch>
            <a:fillRect/>
          </a:stretch>
        </p:blipFill>
        <p:spPr>
          <a:xfrm>
            <a:off x="11266541" y="334036"/>
            <a:ext cx="727585" cy="497851"/>
          </a:xfrm>
          <a:prstGeom prst="rect">
            <a:avLst/>
          </a:prstGeom>
        </p:spPr>
      </p:pic>
      <p:sp>
        <p:nvSpPr>
          <p:cNvPr id="6" name="Footer Placeholder 5"/>
          <p:cNvSpPr>
            <a:spLocks noGrp="1"/>
          </p:cNvSpPr>
          <p:nvPr>
            <p:ph type="ftr" sz="quarter" idx="3"/>
          </p:nvPr>
        </p:nvSpPr>
        <p:spPr>
          <a:xfrm>
            <a:off x="276225" y="6640512"/>
            <a:ext cx="4114800" cy="182880"/>
          </a:xfrm>
          <a:prstGeom prst="rect">
            <a:avLst/>
          </a:prstGeom>
        </p:spPr>
        <p:txBody>
          <a:bodyPr vert="horz" lIns="91440" tIns="45720" rIns="91440" bIns="45720" rtlCol="0" anchor="ctr"/>
          <a:lstStyle>
            <a:lvl1pPr algn="l">
              <a:defRPr sz="800">
                <a:solidFill>
                  <a:schemeClr val="tx1">
                    <a:tint val="75000"/>
                  </a:schemeClr>
                </a:solidFill>
              </a:defRPr>
            </a:lvl1pPr>
          </a:lstStyle>
          <a:p>
            <a:endParaRPr lang="en-US" dirty="0"/>
          </a:p>
        </p:txBody>
      </p:sp>
      <p:sp>
        <p:nvSpPr>
          <p:cNvPr id="7"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0D5B6B94-6F19-4E2B-82A4-E3780F0317F0}" type="datetimeFigureOut">
              <a:rPr lang="en-US" smtClean="0"/>
              <a:pPr/>
              <a:t>10/22/2020</a:t>
            </a:fld>
            <a:endParaRPr lang="en-US" dirty="0"/>
          </a:p>
        </p:txBody>
      </p:sp>
    </p:spTree>
    <p:extLst>
      <p:ext uri="{BB962C8B-B14F-4D97-AF65-F5344CB8AC3E}">
        <p14:creationId xmlns:p14="http://schemas.microsoft.com/office/powerpoint/2010/main" val="1369296369"/>
      </p:ext>
    </p:extLst>
  </p:cSld>
  <p:clrMap bg1="lt1" tx1="dk1" bg2="lt2" tx2="dk2" accent1="accent1" accent2="accent2" accent3="accent3" accent4="accent4" accent5="accent5" accent6="accent6" hlink="hlink" folHlink="folHlink"/>
  <p:sldLayoutIdLst>
    <p:sldLayoutId id="2147483680" r:id="rId1"/>
    <p:sldLayoutId id="2147483726" r:id="rId2"/>
    <p:sldLayoutId id="2147483681" r:id="rId3"/>
    <p:sldLayoutId id="2147483682" r:id="rId4"/>
    <p:sldLayoutId id="2147483707" r:id="rId5"/>
    <p:sldLayoutId id="2147483708" r:id="rId6"/>
    <p:sldLayoutId id="2147483687" r:id="rId7"/>
    <p:sldLayoutId id="2147483688" r:id="rId8"/>
    <p:sldLayoutId id="2147483689" r:id="rId9"/>
    <p:sldLayoutId id="2147483690" r:id="rId10"/>
    <p:sldLayoutId id="2147483691" r:id="rId11"/>
    <p:sldLayoutId id="2147483697" r:id="rId12"/>
    <p:sldLayoutId id="2147483698" r:id="rId13"/>
    <p:sldLayoutId id="2147483709" r:id="rId14"/>
    <p:sldLayoutId id="2147483699" r:id="rId15"/>
    <p:sldLayoutId id="2147483701" r:id="rId16"/>
    <p:sldLayoutId id="2147483710" r:id="rId17"/>
    <p:sldLayoutId id="2147483702" r:id="rId18"/>
    <p:sldLayoutId id="2147483703" r:id="rId19"/>
    <p:sldLayoutId id="2147483704" r:id="rId20"/>
    <p:sldLayoutId id="2147483705" r:id="rId21"/>
    <p:sldLayoutId id="2147483711" r:id="rId22"/>
    <p:sldLayoutId id="2147483712" r:id="rId23"/>
    <p:sldLayoutId id="2147483713" r:id="rId24"/>
    <p:sldLayoutId id="2147483714" r:id="rId25"/>
  </p:sldLayoutIdLst>
  <p:timing>
    <p:tnLst>
      <p:par>
        <p:cTn id="1" dur="indefinite" restart="never" nodeType="tmRoot"/>
      </p:par>
    </p:tnLst>
  </p:timing>
  <p:hf hdr="0" dt="0"/>
  <p:txStyles>
    <p:titleStyle>
      <a:lvl1pPr algn="l" rtl="0" eaLnBrk="1" fontAlgn="base" hangingPunct="1">
        <a:spcBef>
          <a:spcPct val="0"/>
        </a:spcBef>
        <a:spcAft>
          <a:spcPct val="0"/>
        </a:spcAft>
        <a:defRPr sz="32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75000"/>
              <a:lumOff val="25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75000"/>
              <a:lumOff val="25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512" userDrawn="1">
          <p15:clr>
            <a:srgbClr val="5ACBF0"/>
          </p15:clr>
        </p15:guide>
        <p15:guide id="2" pos="12971">
          <p15:clr>
            <a:srgbClr val="5ACBF0"/>
          </p15:clr>
        </p15:guide>
        <p15:guide id="3" pos="168" userDrawn="1">
          <p15:clr>
            <a:srgbClr val="5ACBF0"/>
          </p15:clr>
        </p15:guide>
        <p15:guide id="4" orient="horz" pos="637" userDrawn="1">
          <p15:clr>
            <a:srgbClr val="F26B43"/>
          </p15:clr>
        </p15:guide>
        <p15:guide id="5" orient="horz" pos="583" userDrawn="1">
          <p15:clr>
            <a:srgbClr val="F26B43"/>
          </p15:clr>
        </p15:guide>
        <p15:guide id="6" orient="horz" pos="417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C8C8C8"/>
        </a:solidFill>
        <a:effectLst/>
      </p:bgPr>
    </p:bg>
    <p:spTree>
      <p:nvGrpSpPr>
        <p:cNvPr id="1" name=""/>
        <p:cNvGrpSpPr/>
        <p:nvPr/>
      </p:nvGrpSpPr>
      <p:grpSpPr>
        <a:xfrm>
          <a:off x="0" y="0"/>
          <a:ext cx="0" cy="0"/>
          <a:chOff x="0" y="0"/>
          <a:chExt cx="0" cy="0"/>
        </a:xfrm>
      </p:grpSpPr>
      <p:sp>
        <p:nvSpPr>
          <p:cNvPr id="12" name="Rounded Rectangle 11"/>
          <p:cNvSpPr/>
          <p:nvPr userDrawn="1"/>
        </p:nvSpPr>
        <p:spPr>
          <a:xfrm>
            <a:off x="66675" y="38099"/>
            <a:ext cx="12058650" cy="6791326"/>
          </a:xfrm>
          <a:prstGeom prst="roundRect">
            <a:avLst>
              <a:gd name="adj" fmla="val 2258"/>
            </a:avLst>
          </a:prstGeom>
          <a:solidFill>
            <a:srgbClr val="FFFFFF"/>
          </a:solidFill>
          <a:ln w="5715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900" dirty="0"/>
          </a:p>
        </p:txBody>
      </p:sp>
      <p:sp>
        <p:nvSpPr>
          <p:cNvPr id="23"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24" name="Picture 6"/>
          <p:cNvPicPr>
            <a:picLocks noChangeAspect="1"/>
          </p:cNvPicPr>
          <p:nvPr userDrawn="1"/>
        </p:nvPicPr>
        <p:blipFill>
          <a:blip r:embed="rId4"/>
          <a:srcRect/>
          <a:stretch>
            <a:fillRect/>
          </a:stretch>
        </p:blipFill>
        <p:spPr bwMode="auto">
          <a:xfrm>
            <a:off x="6079067" y="3416309"/>
            <a:ext cx="25400" cy="3175"/>
          </a:xfrm>
          <a:prstGeom prst="rect">
            <a:avLst/>
          </a:prstGeom>
          <a:noFill/>
          <a:ln w="9525">
            <a:noFill/>
            <a:miter lim="800000"/>
            <a:headEnd/>
            <a:tailEnd/>
          </a:ln>
        </p:spPr>
      </p:pic>
      <p:pic>
        <p:nvPicPr>
          <p:cNvPr id="14" name="Picture 13"/>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285750" y="256443"/>
            <a:ext cx="496209" cy="653036"/>
          </a:xfrm>
          <a:prstGeom prst="rect">
            <a:avLst/>
          </a:prstGeom>
        </p:spPr>
      </p:pic>
      <p:sp>
        <p:nvSpPr>
          <p:cNvPr id="15"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pic>
        <p:nvPicPr>
          <p:cNvPr id="16" name="Picture 15"/>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11266541" y="334036"/>
            <a:ext cx="727585" cy="497851"/>
          </a:xfrm>
          <a:prstGeom prst="rect">
            <a:avLst/>
          </a:prstGeom>
        </p:spPr>
      </p:pic>
      <p:sp>
        <p:nvSpPr>
          <p:cNvPr id="19" name="Title Placeholder 1"/>
          <p:cNvSpPr>
            <a:spLocks noGrp="1"/>
          </p:cNvSpPr>
          <p:nvPr>
            <p:ph type="title"/>
          </p:nvPr>
        </p:nvSpPr>
        <p:spPr bwMode="auto">
          <a:xfrm>
            <a:off x="954860" y="128981"/>
            <a:ext cx="10185088"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slide</a:t>
            </a:r>
          </a:p>
        </p:txBody>
      </p:sp>
      <p:sp>
        <p:nvSpPr>
          <p:cNvPr id="20" name="Footer Placeholder 5"/>
          <p:cNvSpPr>
            <a:spLocks noGrp="1"/>
          </p:cNvSpPr>
          <p:nvPr>
            <p:ph type="ftr" sz="quarter" idx="3"/>
          </p:nvPr>
        </p:nvSpPr>
        <p:spPr>
          <a:xfrm>
            <a:off x="276225" y="6640512"/>
            <a:ext cx="4114800" cy="182880"/>
          </a:xfrm>
          <a:prstGeom prst="rect">
            <a:avLst/>
          </a:prstGeom>
        </p:spPr>
        <p:txBody>
          <a:bodyPr vert="horz" lIns="91440" tIns="45720" rIns="91440" bIns="45720" rtlCol="0" anchor="ctr"/>
          <a:lstStyle>
            <a:lvl1pPr algn="l">
              <a:defRPr sz="800">
                <a:solidFill>
                  <a:schemeClr val="tx1">
                    <a:tint val="75000"/>
                  </a:schemeClr>
                </a:solidFill>
              </a:defRPr>
            </a:lvl1pPr>
          </a:lstStyle>
          <a:p>
            <a:endParaRPr lang="en-US" dirty="0"/>
          </a:p>
        </p:txBody>
      </p:sp>
      <p:sp>
        <p:nvSpPr>
          <p:cNvPr id="21"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0D5B6B94-6F19-4E2B-82A4-E3780F0317F0}" type="datetimeFigureOut">
              <a:rPr lang="en-US" smtClean="0"/>
              <a:pPr/>
              <a:t>10/22/2020</a:t>
            </a:fld>
            <a:endParaRPr lang="en-US" dirty="0"/>
          </a:p>
        </p:txBody>
      </p:sp>
    </p:spTree>
    <p:extLst>
      <p:ext uri="{BB962C8B-B14F-4D97-AF65-F5344CB8AC3E}">
        <p14:creationId xmlns:p14="http://schemas.microsoft.com/office/powerpoint/2010/main" val="199137462"/>
      </p:ext>
    </p:extLst>
  </p:cSld>
  <p:clrMap bg1="lt1" tx1="dk1" bg2="lt2" tx2="dk2" accent1="accent1" accent2="accent2" accent3="accent3" accent4="accent4" accent5="accent5" accent6="accent6" hlink="hlink" folHlink="folHlink"/>
  <p:sldLayoutIdLst>
    <p:sldLayoutId id="2147483724" r:id="rId1"/>
    <p:sldLayoutId id="2147483725" r:id="rId2"/>
  </p:sldLayoutIdLst>
  <p:timing>
    <p:tnLst>
      <p:par>
        <p:cTn id="1" dur="indefinite" restart="never" nodeType="tmRoot"/>
      </p:par>
    </p:tnLst>
  </p:timing>
  <p:hf hdr="0" dt="0"/>
  <p:txStyles>
    <p:titleStyle>
      <a:lvl1pPr algn="l" rtl="0" eaLnBrk="1" fontAlgn="base" hangingPunct="1">
        <a:spcBef>
          <a:spcPct val="0"/>
        </a:spcBef>
        <a:spcAft>
          <a:spcPct val="0"/>
        </a:spcAft>
        <a:defRPr sz="32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169"/>
        </a:spcBef>
        <a:spcAft>
          <a:spcPct val="0"/>
        </a:spcAft>
        <a:buFont typeface="Arial" pitchFamily="34" charset="0"/>
        <a:defRPr sz="2100" kern="1200">
          <a:solidFill>
            <a:schemeClr val="tx1">
              <a:lumMod val="75000"/>
              <a:lumOff val="25000"/>
            </a:schemeClr>
          </a:solidFill>
          <a:latin typeface="Arial" pitchFamily="34" charset="0"/>
          <a:ea typeface="ＭＳ Ｐゴシック" charset="0"/>
          <a:cs typeface="Arial" pitchFamily="34" charset="0"/>
        </a:defRPr>
      </a:lvl1pPr>
      <a:lvl2pPr marL="230188" indent="-230188" algn="l" rtl="0" eaLnBrk="1" fontAlgn="base" hangingPunct="1">
        <a:spcBef>
          <a:spcPts val="169"/>
        </a:spcBef>
        <a:spcAft>
          <a:spcPct val="0"/>
        </a:spcAft>
        <a:buFont typeface="Arial" pitchFamily="34" charset="0"/>
        <a:buChar char="–"/>
        <a:defRPr sz="2100" kern="1200">
          <a:solidFill>
            <a:schemeClr val="tx1">
              <a:lumMod val="75000"/>
              <a:lumOff val="25000"/>
            </a:schemeClr>
          </a:solidFill>
          <a:latin typeface="Arial" pitchFamily="34" charset="0"/>
          <a:ea typeface="Arial" charset="0"/>
          <a:cs typeface="Arial" pitchFamily="34" charset="0"/>
        </a:defRPr>
      </a:lvl2pPr>
      <a:lvl3pPr marL="461963" indent="-231775" algn="l" rtl="0" eaLnBrk="1" fontAlgn="base" hangingPunct="1">
        <a:spcBef>
          <a:spcPts val="169"/>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684213" indent="-222250" algn="l" rtl="0" eaLnBrk="1" fontAlgn="base" hangingPunct="1">
        <a:spcBef>
          <a:spcPts val="169"/>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914400" indent="-230188" algn="l" rtl="0" eaLnBrk="1" fontAlgn="base" hangingPunct="1">
        <a:spcBef>
          <a:spcPts val="169"/>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512" userDrawn="1">
          <p15:clr>
            <a:srgbClr val="5ACBF0"/>
          </p15:clr>
        </p15:guide>
        <p15:guide id="2" pos="12971">
          <p15:clr>
            <a:srgbClr val="5ACBF0"/>
          </p15:clr>
        </p15:guide>
        <p15:guide id="3" pos="168" userDrawn="1">
          <p15:clr>
            <a:srgbClr val="5ACBF0"/>
          </p15:clr>
        </p15:guide>
        <p15:guide id="5" orient="horz" pos="637" userDrawn="1">
          <p15:clr>
            <a:srgbClr val="F26B43"/>
          </p15:clr>
        </p15:guide>
        <p15:guide id="0" orient="horz" pos="583" userDrawn="1">
          <p15:clr>
            <a:srgbClr val="F26B43"/>
          </p15:clr>
        </p15:guide>
        <p15:guide id="6" orient="horz" pos="41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2.xml"/><Relationship Id="rId5" Type="http://schemas.openxmlformats.org/officeDocument/2006/relationships/image" Target="../media/image9.jpe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hyperlink" Target="https://ngmdb.usgs.gov/topoview/"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spk.usace.army.mil/Portals/12/documents/regulatory/jd/documents/REQUEST_FOR_DELINEATION_OR_JD_20170331.pdf" TargetMode="External"/><Relationship Id="rId2" Type="http://schemas.openxmlformats.org/officeDocument/2006/relationships/hyperlink" Target="https://usace.contentdm.oclc.org/digital/collection/p16021coll9/id/1262/" TargetMode="External"/><Relationship Id="rId1" Type="http://schemas.openxmlformats.org/officeDocument/2006/relationships/slideLayout" Target="../slideLayouts/slideLayout2.xml"/><Relationship Id="rId5" Type="http://schemas.openxmlformats.org/officeDocument/2006/relationships/hyperlink" Target="https://www.spk.usace.army.mil/Portals/12/documents/regulatory/jd/minimum-standards/Minimum_Standards_for_Delineation_with_Template-final.pdf" TargetMode="External"/><Relationship Id="rId4" Type="http://schemas.openxmlformats.org/officeDocument/2006/relationships/hyperlink" Target="http://www.spd.usace.army.mil/Missions/Regulatory/Public-Notices-and-References/Article/651327/updated-map-and-drawing-standards/"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www.epa.gov/sites/production/files/2020-01/documents/nwpr_fact_sheet_-_typical_year.pdf" TargetMode="External"/><Relationship Id="rId13" Type="http://schemas.openxmlformats.org/officeDocument/2006/relationships/hyperlink" Target="https://www.epa.gov/nwpr/navigable-waters-protection-rule-factsheets" TargetMode="External"/><Relationship Id="rId3" Type="http://schemas.openxmlformats.org/officeDocument/2006/relationships/hyperlink" Target="https://www.federalregister.gov/documents/2020/04/21/2020-02500/the-navigable-waters-protection-rule-definition-of-waters-of-the-united-states" TargetMode="External"/><Relationship Id="rId7" Type="http://schemas.openxmlformats.org/officeDocument/2006/relationships/hyperlink" Target="https://www.epa.gov/sites/production/files/2020-01/documents/nwpr_fact_sheet_-_rural_america.pdf" TargetMode="External"/><Relationship Id="rId12" Type="http://schemas.openxmlformats.org/officeDocument/2006/relationships/hyperlink" Target="https://www.epa.gov/nwpr/final-rule-navigable-waters-protection-rule"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https://www.epa.gov/sites/production/files/2020-01/documents/nwpr_fact_sheet_-_implementation_tools.pdf" TargetMode="External"/><Relationship Id="rId11" Type="http://schemas.openxmlformats.org/officeDocument/2006/relationships/hyperlink" Target="https://www.epa.gov/nwpr/navigable-waters-protection-rule-step-two-revise#mats" TargetMode="External"/><Relationship Id="rId5" Type="http://schemas.openxmlformats.org/officeDocument/2006/relationships/hyperlink" Target="https://www.epa.gov/sites/production/files/2020-01/documents/nwpr_fact_sheet_-_mapping.pdf" TargetMode="External"/><Relationship Id="rId10" Type="http://schemas.openxmlformats.org/officeDocument/2006/relationships/hyperlink" Target="https://www.spk.usace.army.mil/Missions/Regulatory.aspx" TargetMode="External"/><Relationship Id="rId4" Type="http://schemas.openxmlformats.org/officeDocument/2006/relationships/hyperlink" Target="https://www.epa.gov/sites/production/files/2020-01/documents/nwpr_fact_sheet_-_overview.pdf" TargetMode="External"/><Relationship Id="rId9" Type="http://schemas.openxmlformats.org/officeDocument/2006/relationships/hyperlink" Target="https://www.epa.gov/sites/production/files/2020-01/documents/nwpr_fact_sheet_-_photo_appendix.pdf"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earthexplorer.usgs.gov/" TargetMode="Externa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66700" y="265872"/>
            <a:ext cx="5676900" cy="1671543"/>
          </a:xfrm>
        </p:spPr>
        <p:txBody>
          <a:bodyPr>
            <a:normAutofit/>
          </a:bodyPr>
          <a:lstStyle/>
          <a:p>
            <a:r>
              <a:rPr lang="en-US" sz="2400" dirty="0" smtClean="0"/>
              <a:t>requesting a jurisdictional determination</a:t>
            </a:r>
            <a:r>
              <a:rPr lang="en-US" dirty="0" smtClean="0"/>
              <a:t/>
            </a:r>
            <a:br>
              <a:rPr lang="en-US" dirty="0" smtClean="0"/>
            </a:br>
            <a:r>
              <a:rPr lang="en-US" sz="2000" dirty="0" smtClean="0"/>
              <a:t>Navigable Waters Protection rule</a:t>
            </a:r>
            <a:endParaRPr lang="en-US" sz="2000" dirty="0"/>
          </a:p>
        </p:txBody>
      </p:sp>
      <p:sp>
        <p:nvSpPr>
          <p:cNvPr id="8" name="Text Placeholder 7"/>
          <p:cNvSpPr>
            <a:spLocks noGrp="1"/>
          </p:cNvSpPr>
          <p:nvPr>
            <p:ph type="body" sz="quarter" idx="15"/>
          </p:nvPr>
        </p:nvSpPr>
        <p:spPr>
          <a:xfrm>
            <a:off x="266700" y="2059389"/>
            <a:ext cx="3932321" cy="3307950"/>
          </a:xfrm>
        </p:spPr>
        <p:txBody>
          <a:bodyPr/>
          <a:lstStyle/>
          <a:p>
            <a:r>
              <a:rPr lang="en-US" dirty="0" smtClean="0"/>
              <a:t>James T. Robb</a:t>
            </a:r>
          </a:p>
          <a:p>
            <a:r>
              <a:rPr lang="en-US" dirty="0" smtClean="0"/>
              <a:t>Wetlands Specialist / Jurisdiction SME</a:t>
            </a:r>
          </a:p>
          <a:p>
            <a:r>
              <a:rPr lang="en-US" dirty="0" smtClean="0"/>
              <a:t>Sacramento District</a:t>
            </a:r>
          </a:p>
          <a:p>
            <a:r>
              <a:rPr lang="en-US" dirty="0" smtClean="0"/>
              <a:t>23 October 2020</a:t>
            </a:r>
          </a:p>
        </p:txBody>
      </p:sp>
      <p:sp>
        <p:nvSpPr>
          <p:cNvPr id="2" name="Rectangle 1"/>
          <p:cNvSpPr/>
          <p:nvPr/>
        </p:nvSpPr>
        <p:spPr>
          <a:xfrm>
            <a:off x="124046" y="4498427"/>
            <a:ext cx="5330823" cy="954107"/>
          </a:xfrm>
          <a:prstGeom prst="rect">
            <a:avLst/>
          </a:prstGeom>
        </p:spPr>
        <p:txBody>
          <a:bodyPr wrap="square">
            <a:spAutoFit/>
          </a:bodyPr>
          <a:lstStyle/>
          <a:p>
            <a:r>
              <a:rPr lang="en-US" sz="1400" i="1" dirty="0" smtClean="0"/>
              <a:t>The views, opinions and findings contained in this presentation are those of the author and should not be construed as an official Department of the Army position, policy or decision, unless so designated by other official documentation.</a:t>
            </a:r>
            <a:endParaRPr lang="en-US" sz="1400" i="1" dirty="0"/>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8571266" y="472966"/>
            <a:ext cx="3519797" cy="2879835"/>
          </a:xfrm>
          <a:prstGeom prst="rect">
            <a:avLst/>
          </a:prstGeom>
        </p:spPr>
      </p:pic>
      <p:pic>
        <p:nvPicPr>
          <p:cNvPr id="12" name="Picture 1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235416" y="3834749"/>
            <a:ext cx="4824116" cy="2775285"/>
          </a:xfrm>
          <a:prstGeom prst="rect">
            <a:avLst/>
          </a:prstGeom>
        </p:spPr>
      </p:pic>
      <p:pic>
        <p:nvPicPr>
          <p:cNvPr id="13" name="Picture 12"/>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462809" y="1768641"/>
            <a:ext cx="4309775" cy="2729785"/>
          </a:xfrm>
          <a:prstGeom prst="rect">
            <a:avLst/>
          </a:prstGeom>
        </p:spPr>
      </p:pic>
    </p:spTree>
    <p:extLst>
      <p:ext uri="{BB962C8B-B14F-4D97-AF65-F5344CB8AC3E}">
        <p14:creationId xmlns:p14="http://schemas.microsoft.com/office/powerpoint/2010/main" val="5458569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Ditch history - sources</a:t>
            </a:r>
            <a:endParaRPr lang="en-US" dirty="0"/>
          </a:p>
        </p:txBody>
      </p:sp>
      <p:sp>
        <p:nvSpPr>
          <p:cNvPr id="9" name="TextBox 8"/>
          <p:cNvSpPr txBox="1"/>
          <p:nvPr/>
        </p:nvSpPr>
        <p:spPr>
          <a:xfrm>
            <a:off x="325260" y="1892652"/>
            <a:ext cx="10670119" cy="461665"/>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smtClean="0">
                <a:solidFill>
                  <a:schemeClr val="tx1"/>
                </a:solidFill>
              </a:rPr>
              <a:t>Historic maps from TopoView (</a:t>
            </a:r>
            <a:r>
              <a:rPr lang="en-US" sz="2400" dirty="0">
                <a:hlinkClick r:id="rId3"/>
              </a:rPr>
              <a:t>https://ngmdb.usgs.gov/topoview/</a:t>
            </a:r>
            <a:endParaRPr lang="en-US" sz="2400" dirty="0">
              <a:solidFill>
                <a:schemeClr val="tx1"/>
              </a:solidFill>
            </a:endParaRPr>
          </a:p>
        </p:txBody>
      </p:sp>
      <p:pic>
        <p:nvPicPr>
          <p:cNvPr id="2" name="Picture 1"/>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325260" y="2470166"/>
            <a:ext cx="5415316" cy="4201568"/>
          </a:xfrm>
          <a:prstGeom prst="rect">
            <a:avLst/>
          </a:prstGeom>
        </p:spPr>
      </p:pic>
      <p:pic>
        <p:nvPicPr>
          <p:cNvPr id="4" name="Picture 3"/>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6524979" y="2473912"/>
            <a:ext cx="5415970" cy="4197822"/>
          </a:xfrm>
          <a:prstGeom prst="rect">
            <a:avLst/>
          </a:prstGeom>
        </p:spPr>
      </p:pic>
    </p:spTree>
    <p:extLst>
      <p:ext uri="{BB962C8B-B14F-4D97-AF65-F5344CB8AC3E}">
        <p14:creationId xmlns:p14="http://schemas.microsoft.com/office/powerpoint/2010/main" val="20485034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Ditch history - sources</a:t>
            </a:r>
            <a:endParaRPr lang="en-US" dirty="0"/>
          </a:p>
        </p:txBody>
      </p:sp>
      <p:sp>
        <p:nvSpPr>
          <p:cNvPr id="6" name="Content Placeholder 1"/>
          <p:cNvSpPr txBox="1">
            <a:spLocks/>
          </p:cNvSpPr>
          <p:nvPr/>
        </p:nvSpPr>
        <p:spPr bwMode="auto">
          <a:xfrm>
            <a:off x="270933" y="1264356"/>
            <a:ext cx="11662215" cy="368795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ts val="0"/>
              </a:spcBef>
              <a:spcAft>
                <a:spcPct val="0"/>
              </a:spcAft>
              <a:buFont typeface="Arial" pitchFamily="34" charset="0"/>
              <a:defRPr sz="2100" kern="1200">
                <a:solidFill>
                  <a:schemeClr val="tx1">
                    <a:lumMod val="75000"/>
                    <a:lumOff val="25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75000"/>
                    <a:lumOff val="25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marL="342900" indent="-342900">
              <a:buFont typeface="Wingdings" panose="05000000000000000000" pitchFamily="2" charset="2"/>
              <a:buChar char="q"/>
            </a:pPr>
            <a:r>
              <a:rPr lang="en-US" dirty="0" smtClean="0"/>
              <a:t>Historical Documents</a:t>
            </a:r>
          </a:p>
          <a:p>
            <a:pPr marL="688975" indent="-342900">
              <a:buFont typeface="Wingdings" panose="05000000000000000000" pitchFamily="2" charset="2"/>
              <a:buChar char="§"/>
            </a:pPr>
            <a:r>
              <a:rPr lang="en-US" dirty="0" smtClean="0"/>
              <a:t>Water rights</a:t>
            </a:r>
          </a:p>
          <a:p>
            <a:pPr marL="688975" indent="-342900">
              <a:buFont typeface="Wingdings" panose="05000000000000000000" pitchFamily="2" charset="2"/>
              <a:buChar char="§"/>
            </a:pPr>
            <a:r>
              <a:rPr lang="en-US" dirty="0" smtClean="0"/>
              <a:t>Irrigation district documents</a:t>
            </a:r>
          </a:p>
          <a:p>
            <a:pPr marL="688975" indent="-342900">
              <a:buFont typeface="Wingdings" panose="05000000000000000000" pitchFamily="2" charset="2"/>
              <a:buChar char="§"/>
            </a:pPr>
            <a:r>
              <a:rPr lang="en-US" dirty="0" smtClean="0"/>
              <a:t>Water Master Reports</a:t>
            </a:r>
          </a:p>
          <a:p>
            <a:pPr marL="688975" indent="-342900">
              <a:buFont typeface="Wingdings" panose="05000000000000000000" pitchFamily="2" charset="2"/>
              <a:buChar char="§"/>
            </a:pPr>
            <a:r>
              <a:rPr lang="en-US" dirty="0" smtClean="0"/>
              <a:t>Court cases</a:t>
            </a:r>
          </a:p>
          <a:p>
            <a:pPr marL="688975" indent="-342900">
              <a:buFont typeface="Wingdings" panose="05000000000000000000" pitchFamily="2" charset="2"/>
              <a:buChar char="§"/>
            </a:pPr>
            <a:r>
              <a:rPr lang="en-US" dirty="0" smtClean="0"/>
              <a:t>Newspapers</a:t>
            </a:r>
          </a:p>
          <a:p>
            <a:pPr marL="342900" indent="-342900">
              <a:buFont typeface="Wingdings" panose="05000000000000000000" pitchFamily="2" charset="2"/>
              <a:buChar char="q"/>
            </a:pPr>
            <a:r>
              <a:rPr lang="en-US" dirty="0" smtClean="0"/>
              <a:t>Other sources</a:t>
            </a:r>
          </a:p>
          <a:p>
            <a:pPr marL="688975" indent="-342900">
              <a:buFont typeface="Wingdings" panose="05000000000000000000" pitchFamily="2" charset="2"/>
              <a:buChar char="§"/>
            </a:pPr>
            <a:r>
              <a:rPr lang="en-US" dirty="0" smtClean="0"/>
              <a:t>Local history</a:t>
            </a:r>
          </a:p>
          <a:p>
            <a:pPr marL="688975" indent="-342900">
              <a:buFont typeface="Wingdings" panose="05000000000000000000" pitchFamily="2" charset="2"/>
              <a:buChar char="§"/>
            </a:pPr>
            <a:r>
              <a:rPr lang="en-US" dirty="0" smtClean="0"/>
              <a:t>Local storm water managers</a:t>
            </a:r>
          </a:p>
          <a:p>
            <a:pPr marL="688975" indent="-342900">
              <a:buFont typeface="Wingdings" panose="05000000000000000000" pitchFamily="2" charset="2"/>
              <a:buChar char="§"/>
            </a:pPr>
            <a:r>
              <a:rPr lang="en-US" dirty="0" smtClean="0"/>
              <a:t>Water quality agencies</a:t>
            </a:r>
          </a:p>
          <a:p>
            <a:pPr marL="688975" indent="-342900">
              <a:buFont typeface="Wingdings" panose="05000000000000000000" pitchFamily="2" charset="2"/>
              <a:buChar char="§"/>
            </a:pPr>
            <a:r>
              <a:rPr lang="en-US" dirty="0" smtClean="0"/>
              <a:t>USDA</a:t>
            </a:r>
          </a:p>
          <a:p>
            <a:pPr marL="688975" indent="-342900">
              <a:buFont typeface="Wingdings" panose="05000000000000000000" pitchFamily="2" charset="2"/>
              <a:buChar char="§"/>
            </a:pPr>
            <a:r>
              <a:rPr lang="en-US" dirty="0" smtClean="0"/>
              <a:t>Local soil and water conservation districts</a:t>
            </a:r>
          </a:p>
          <a:p>
            <a:pPr marL="688975" indent="-342900">
              <a:buFont typeface="Wingdings" panose="05000000000000000000" pitchFamily="2" charset="2"/>
              <a:buChar char="§"/>
            </a:pPr>
            <a:r>
              <a:rPr lang="en-US" dirty="0" smtClean="0"/>
              <a:t>Zoning / Planning</a:t>
            </a:r>
          </a:p>
          <a:p>
            <a:pPr marL="688975" indent="-342900">
              <a:buFont typeface="Wingdings" panose="05000000000000000000" pitchFamily="2" charset="2"/>
              <a:buChar char="§"/>
            </a:pPr>
            <a:r>
              <a:rPr lang="en-US" dirty="0" smtClean="0"/>
              <a:t>Interviews with previous landowners</a:t>
            </a:r>
          </a:p>
        </p:txBody>
      </p:sp>
      <p:pic>
        <p:nvPicPr>
          <p:cNvPr id="8" name="Content Placeholder 7"/>
          <p:cNvPicPr>
            <a:picLocks noGrp="1" noChangeAspect="1"/>
          </p:cNvPicPr>
          <p:nvPr>
            <p:ph sz="quarter" idx="10"/>
          </p:nvPr>
        </p:nvPicPr>
        <p:blipFill>
          <a:blip r:embed="rId3" cstate="email">
            <a:extLst>
              <a:ext uri="{28A0092B-C50C-407E-A947-70E740481C1C}">
                <a14:useLocalDpi xmlns:a14="http://schemas.microsoft.com/office/drawing/2010/main" val="0"/>
              </a:ext>
            </a:extLst>
          </a:blip>
          <a:stretch>
            <a:fillRect/>
          </a:stretch>
        </p:blipFill>
        <p:spPr>
          <a:xfrm>
            <a:off x="7450666" y="872143"/>
            <a:ext cx="4550215" cy="5881435"/>
          </a:xfrm>
          <a:prstGeom prst="rect">
            <a:avLst/>
          </a:prstGeom>
        </p:spPr>
      </p:pic>
    </p:spTree>
    <p:extLst>
      <p:ext uri="{BB962C8B-B14F-4D97-AF65-F5344CB8AC3E}">
        <p14:creationId xmlns:p14="http://schemas.microsoft.com/office/powerpoint/2010/main" val="12684964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Ephemeral, intermittent, perennial</a:t>
            </a:r>
            <a:endParaRPr lang="en-US" dirty="0"/>
          </a:p>
        </p:txBody>
      </p:sp>
    </p:spTree>
    <p:extLst>
      <p:ext uri="{BB962C8B-B14F-4D97-AF65-F5344CB8AC3E}">
        <p14:creationId xmlns:p14="http://schemas.microsoft.com/office/powerpoint/2010/main" val="14202002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266700" y="1028700"/>
            <a:ext cx="4926189" cy="5600700"/>
          </a:xfrm>
        </p:spPr>
        <p:txBody>
          <a:bodyPr/>
          <a:lstStyle/>
          <a:p>
            <a:pPr marL="569913" lvl="1" indent="-342900">
              <a:buFont typeface="Wingdings" panose="05000000000000000000" pitchFamily="2" charset="2"/>
              <a:buChar char="q"/>
            </a:pPr>
            <a:r>
              <a:rPr lang="en-US" dirty="0" smtClean="0"/>
              <a:t>Direct observation of water in the channel during the early dry season</a:t>
            </a:r>
          </a:p>
          <a:p>
            <a:pPr marL="569913" lvl="1" indent="-342900">
              <a:buFont typeface="Wingdings" panose="05000000000000000000" pitchFamily="2" charset="2"/>
              <a:buChar char="q"/>
            </a:pPr>
            <a:r>
              <a:rPr lang="en-US" dirty="0" smtClean="0"/>
              <a:t>The last rainfall, 1/10 inch, was 12 days before the direct observation</a:t>
            </a:r>
          </a:p>
          <a:p>
            <a:pPr marL="569913" lvl="1" indent="-342900">
              <a:buFont typeface="Wingdings" panose="05000000000000000000" pitchFamily="2" charset="2"/>
              <a:buChar char="q"/>
            </a:pPr>
            <a:r>
              <a:rPr lang="en-US" dirty="0" smtClean="0"/>
              <a:t>3-month antecedent precipitation was drier than the range of normal</a:t>
            </a:r>
          </a:p>
          <a:p>
            <a:pPr marL="569913" lvl="1" indent="-342900">
              <a:buFont typeface="Wingdings" panose="05000000000000000000" pitchFamily="2" charset="2"/>
              <a:buChar char="q"/>
            </a:pPr>
            <a:r>
              <a:rPr lang="en-US" dirty="0" smtClean="0"/>
              <a:t>The Palmer Drought Severity Index indicates the region was in moderate drought</a:t>
            </a:r>
            <a:endParaRPr lang="en-US" dirty="0"/>
          </a:p>
        </p:txBody>
      </p:sp>
      <p:sp>
        <p:nvSpPr>
          <p:cNvPr id="3" name="Title 2"/>
          <p:cNvSpPr>
            <a:spLocks noGrp="1"/>
          </p:cNvSpPr>
          <p:nvPr>
            <p:ph type="title"/>
          </p:nvPr>
        </p:nvSpPr>
        <p:spPr/>
        <p:txBody>
          <a:bodyPr/>
          <a:lstStyle/>
          <a:p>
            <a:r>
              <a:rPr lang="en-US" dirty="0" smtClean="0"/>
              <a:t>direct observation scenario</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772385" y="2051756"/>
            <a:ext cx="6103525" cy="4577643"/>
          </a:xfrm>
          <a:prstGeom prst="rect">
            <a:avLst/>
          </a:prstGeom>
        </p:spPr>
      </p:pic>
    </p:spTree>
    <p:extLst>
      <p:ext uri="{BB962C8B-B14F-4D97-AF65-F5344CB8AC3E}">
        <p14:creationId xmlns:p14="http://schemas.microsoft.com/office/powerpoint/2010/main" val="17957096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90312" y="1028700"/>
            <a:ext cx="3375377" cy="5600700"/>
          </a:xfrm>
        </p:spPr>
        <p:txBody>
          <a:bodyPr/>
          <a:lstStyle/>
          <a:p>
            <a:pPr marL="569913" lvl="1" indent="-342900">
              <a:buFont typeface="Wingdings" panose="05000000000000000000" pitchFamily="2" charset="2"/>
              <a:buChar char="q"/>
            </a:pPr>
            <a:r>
              <a:rPr lang="en-US" dirty="0" smtClean="0"/>
              <a:t>Direct observation of a dry channel during the late dry season</a:t>
            </a:r>
          </a:p>
          <a:p>
            <a:pPr marL="569913" lvl="1" indent="-342900">
              <a:buFont typeface="Wingdings" panose="05000000000000000000" pitchFamily="2" charset="2"/>
              <a:buChar char="q"/>
            </a:pPr>
            <a:r>
              <a:rPr lang="en-US" dirty="0" smtClean="0"/>
              <a:t>The last rainfall, 1/10 inch, was 5 days before the direct observation</a:t>
            </a:r>
          </a:p>
          <a:p>
            <a:pPr marL="569913" lvl="1" indent="-342900">
              <a:buFont typeface="Wingdings" panose="05000000000000000000" pitchFamily="2" charset="2"/>
              <a:buChar char="q"/>
            </a:pPr>
            <a:r>
              <a:rPr lang="en-US" dirty="0" smtClean="0"/>
              <a:t>3-month antecedent precipitation was wetter than the range of normal </a:t>
            </a:r>
          </a:p>
          <a:p>
            <a:pPr marL="569913" lvl="1" indent="-342900">
              <a:buFont typeface="Wingdings" panose="05000000000000000000" pitchFamily="2" charset="2"/>
              <a:buChar char="q"/>
            </a:pPr>
            <a:r>
              <a:rPr lang="en-US" dirty="0" smtClean="0"/>
              <a:t>The Palmer Drought Severity Index indicates the region was not in drought</a:t>
            </a:r>
            <a:endParaRPr lang="en-US" dirty="0"/>
          </a:p>
        </p:txBody>
      </p:sp>
      <p:sp>
        <p:nvSpPr>
          <p:cNvPr id="3" name="Title 2"/>
          <p:cNvSpPr>
            <a:spLocks noGrp="1"/>
          </p:cNvSpPr>
          <p:nvPr>
            <p:ph type="title"/>
          </p:nvPr>
        </p:nvSpPr>
        <p:spPr/>
        <p:txBody>
          <a:bodyPr/>
          <a:lstStyle/>
          <a:p>
            <a:r>
              <a:rPr lang="en-US" dirty="0" smtClean="0"/>
              <a:t>direct observation scenario</a:t>
            </a:r>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465689" y="1146819"/>
            <a:ext cx="8473080" cy="5482581"/>
          </a:xfrm>
          <a:prstGeom prst="rect">
            <a:avLst/>
          </a:prstGeom>
        </p:spPr>
      </p:pic>
    </p:spTree>
    <p:extLst>
      <p:ext uri="{BB962C8B-B14F-4D97-AF65-F5344CB8AC3E}">
        <p14:creationId xmlns:p14="http://schemas.microsoft.com/office/powerpoint/2010/main" val="2748866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12889" y="1028700"/>
            <a:ext cx="3296355" cy="5600700"/>
          </a:xfrm>
        </p:spPr>
        <p:txBody>
          <a:bodyPr/>
          <a:lstStyle/>
          <a:p>
            <a:pPr marL="569913" lvl="1" indent="-342900">
              <a:buFont typeface="Wingdings" panose="05000000000000000000" pitchFamily="2" charset="2"/>
              <a:buChar char="q"/>
            </a:pPr>
            <a:r>
              <a:rPr lang="en-US" dirty="0" smtClean="0"/>
              <a:t>Direct observation of dry channel during the early wet season</a:t>
            </a:r>
          </a:p>
          <a:p>
            <a:pPr marL="569913" lvl="1" indent="-342900">
              <a:buFont typeface="Wingdings" panose="05000000000000000000" pitchFamily="2" charset="2"/>
              <a:buChar char="q"/>
            </a:pPr>
            <a:r>
              <a:rPr lang="en-US" dirty="0" smtClean="0"/>
              <a:t>The last rainfall, 1/10 inch, was 5 days before the direct observation</a:t>
            </a:r>
          </a:p>
          <a:p>
            <a:pPr marL="569913" lvl="1" indent="-342900">
              <a:buFont typeface="Wingdings" panose="05000000000000000000" pitchFamily="2" charset="2"/>
              <a:buChar char="q"/>
            </a:pPr>
            <a:r>
              <a:rPr lang="en-US" dirty="0" smtClean="0"/>
              <a:t>3-month antecedent precipitation was within the range of normal</a:t>
            </a:r>
          </a:p>
          <a:p>
            <a:pPr marL="569913" lvl="1" indent="-342900">
              <a:buFont typeface="Wingdings" panose="05000000000000000000" pitchFamily="2" charset="2"/>
              <a:buChar char="q"/>
            </a:pPr>
            <a:r>
              <a:rPr lang="en-US" dirty="0" smtClean="0"/>
              <a:t>The Palmer Drought Severity Index indicates the region was not in drought.</a:t>
            </a:r>
            <a:endParaRPr lang="en-US" dirty="0"/>
          </a:p>
        </p:txBody>
      </p:sp>
      <p:sp>
        <p:nvSpPr>
          <p:cNvPr id="3" name="Title 2"/>
          <p:cNvSpPr>
            <a:spLocks noGrp="1"/>
          </p:cNvSpPr>
          <p:nvPr>
            <p:ph type="title"/>
          </p:nvPr>
        </p:nvSpPr>
        <p:spPr/>
        <p:txBody>
          <a:bodyPr/>
          <a:lstStyle/>
          <a:p>
            <a:r>
              <a:rPr lang="en-US" dirty="0" smtClean="0"/>
              <a:t>direct observation scenario</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409244" y="1067464"/>
            <a:ext cx="8595719" cy="5561935"/>
          </a:xfrm>
          <a:prstGeom prst="rect">
            <a:avLst/>
          </a:prstGeom>
        </p:spPr>
      </p:pic>
    </p:spTree>
    <p:extLst>
      <p:ext uri="{BB962C8B-B14F-4D97-AF65-F5344CB8AC3E}">
        <p14:creationId xmlns:p14="http://schemas.microsoft.com/office/powerpoint/2010/main" val="798380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266700" y="1028700"/>
            <a:ext cx="5829300" cy="5600700"/>
          </a:xfrm>
        </p:spPr>
        <p:txBody>
          <a:bodyPr/>
          <a:lstStyle/>
          <a:p>
            <a:pPr marL="569913" lvl="1" indent="-342900">
              <a:buFont typeface="Wingdings" panose="05000000000000000000" pitchFamily="2" charset="2"/>
              <a:buChar char="q"/>
            </a:pPr>
            <a:r>
              <a:rPr lang="en-US" dirty="0" smtClean="0"/>
              <a:t>Direct observation of dry channel during the late wet season</a:t>
            </a:r>
          </a:p>
          <a:p>
            <a:pPr marL="569913" lvl="1" indent="-342900">
              <a:buFont typeface="Wingdings" panose="05000000000000000000" pitchFamily="2" charset="2"/>
              <a:buChar char="q"/>
            </a:pPr>
            <a:r>
              <a:rPr lang="en-US" dirty="0" smtClean="0"/>
              <a:t>The last rainfall, 1/10 inch, was 3 days before the direct observation</a:t>
            </a:r>
          </a:p>
          <a:p>
            <a:pPr marL="569913" lvl="1" indent="-342900">
              <a:buFont typeface="Wingdings" panose="05000000000000000000" pitchFamily="2" charset="2"/>
              <a:buChar char="q"/>
            </a:pPr>
            <a:r>
              <a:rPr lang="en-US" dirty="0" smtClean="0"/>
              <a:t>3-month antecedent precipitation was wetter than the range of normal</a:t>
            </a:r>
          </a:p>
          <a:p>
            <a:pPr marL="569913" lvl="1" indent="-342900">
              <a:buFont typeface="Wingdings" panose="05000000000000000000" pitchFamily="2" charset="2"/>
              <a:buChar char="q"/>
            </a:pPr>
            <a:r>
              <a:rPr lang="en-US" dirty="0" smtClean="0"/>
              <a:t>The Palmer Drought Severity Index indicates the region was not in drought</a:t>
            </a:r>
            <a:endParaRPr lang="en-US" dirty="0"/>
          </a:p>
        </p:txBody>
      </p:sp>
      <p:sp>
        <p:nvSpPr>
          <p:cNvPr id="3" name="Title 2"/>
          <p:cNvSpPr>
            <a:spLocks noGrp="1"/>
          </p:cNvSpPr>
          <p:nvPr>
            <p:ph type="title"/>
          </p:nvPr>
        </p:nvSpPr>
        <p:spPr/>
        <p:txBody>
          <a:bodyPr/>
          <a:lstStyle/>
          <a:p>
            <a:r>
              <a:rPr lang="en-US" dirty="0" smtClean="0"/>
              <a:t>direct observation scenario</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667022" y="1986845"/>
            <a:ext cx="6299199" cy="4724400"/>
          </a:xfrm>
          <a:prstGeom prst="rect">
            <a:avLst/>
          </a:prstGeom>
        </p:spPr>
      </p:pic>
    </p:spTree>
    <p:extLst>
      <p:ext uri="{BB962C8B-B14F-4D97-AF65-F5344CB8AC3E}">
        <p14:creationId xmlns:p14="http://schemas.microsoft.com/office/powerpoint/2010/main" val="41674798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266700" y="1028700"/>
            <a:ext cx="4914900" cy="5600700"/>
          </a:xfrm>
        </p:spPr>
        <p:txBody>
          <a:bodyPr/>
          <a:lstStyle/>
          <a:p>
            <a:pPr marL="569913" lvl="1" indent="-342900">
              <a:buFont typeface="Wingdings" panose="05000000000000000000" pitchFamily="2" charset="2"/>
              <a:buChar char="q"/>
            </a:pPr>
            <a:r>
              <a:rPr lang="en-US" dirty="0" smtClean="0"/>
              <a:t>Direct observation of water in the channel during the dry season</a:t>
            </a:r>
          </a:p>
          <a:p>
            <a:pPr marL="569913" lvl="1" indent="-342900">
              <a:buFont typeface="Wingdings" panose="05000000000000000000" pitchFamily="2" charset="2"/>
              <a:buChar char="q"/>
            </a:pPr>
            <a:r>
              <a:rPr lang="en-US" dirty="0" smtClean="0"/>
              <a:t>The last rainfall, 1/10 inch, was 60 days before the direct observation</a:t>
            </a:r>
          </a:p>
          <a:p>
            <a:pPr marL="569913" lvl="1" indent="-342900">
              <a:buFont typeface="Wingdings" panose="05000000000000000000" pitchFamily="2" charset="2"/>
              <a:buChar char="q"/>
            </a:pPr>
            <a:r>
              <a:rPr lang="en-US" dirty="0" smtClean="0"/>
              <a:t>3-month antecedent precipitation was within the range of normal (i.e. near zero)</a:t>
            </a:r>
          </a:p>
          <a:p>
            <a:pPr marL="569913" lvl="1" indent="-342900">
              <a:buFont typeface="Wingdings" panose="05000000000000000000" pitchFamily="2" charset="2"/>
              <a:buChar char="q"/>
            </a:pPr>
            <a:r>
              <a:rPr lang="en-US" dirty="0" smtClean="0"/>
              <a:t>The Palmer Drought Severity Index indicates the region was in mild drought</a:t>
            </a:r>
          </a:p>
          <a:p>
            <a:pPr marL="569913" lvl="1" indent="-342900">
              <a:buFont typeface="Wingdings" panose="05000000000000000000" pitchFamily="2" charset="2"/>
              <a:buChar char="q"/>
            </a:pPr>
            <a:r>
              <a:rPr lang="en-US" dirty="0" smtClean="0"/>
              <a:t>The summer water source is excess water from upstream lawn watering</a:t>
            </a:r>
            <a:endParaRPr lang="en-US" dirty="0"/>
          </a:p>
        </p:txBody>
      </p:sp>
      <p:sp>
        <p:nvSpPr>
          <p:cNvPr id="3" name="Title 2"/>
          <p:cNvSpPr>
            <a:spLocks noGrp="1"/>
          </p:cNvSpPr>
          <p:nvPr>
            <p:ph type="title"/>
          </p:nvPr>
        </p:nvSpPr>
        <p:spPr/>
        <p:txBody>
          <a:bodyPr/>
          <a:lstStyle/>
          <a:p>
            <a:r>
              <a:rPr lang="en-US" dirty="0" smtClean="0"/>
              <a:t>direct observation scenario</a:t>
            </a:r>
            <a:endParaRPr lang="en-US" dirty="0"/>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rot="5400000">
            <a:off x="6534173" y="1210125"/>
            <a:ext cx="4551421" cy="6285724"/>
          </a:xfrm>
          <a:prstGeom prst="rect">
            <a:avLst/>
          </a:prstGeom>
        </p:spPr>
      </p:pic>
    </p:spTree>
    <p:extLst>
      <p:ext uri="{BB962C8B-B14F-4D97-AF65-F5344CB8AC3E}">
        <p14:creationId xmlns:p14="http://schemas.microsoft.com/office/powerpoint/2010/main" val="25361747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266700" y="1028700"/>
            <a:ext cx="5366456" cy="5600700"/>
          </a:xfrm>
        </p:spPr>
        <p:txBody>
          <a:bodyPr/>
          <a:lstStyle/>
          <a:p>
            <a:pPr marL="569913" lvl="1" indent="-342900">
              <a:buFont typeface="Wingdings" panose="05000000000000000000" pitchFamily="2" charset="2"/>
              <a:buChar char="q"/>
            </a:pPr>
            <a:r>
              <a:rPr lang="en-US" dirty="0" smtClean="0"/>
              <a:t>Direct observation of water in the channel during the late wet season</a:t>
            </a:r>
          </a:p>
          <a:p>
            <a:pPr marL="569913" lvl="1" indent="-342900">
              <a:buFont typeface="Wingdings" panose="05000000000000000000" pitchFamily="2" charset="2"/>
              <a:buChar char="q"/>
            </a:pPr>
            <a:r>
              <a:rPr lang="en-US" dirty="0" smtClean="0"/>
              <a:t>The last rainfall was two days before the direct observation</a:t>
            </a:r>
          </a:p>
          <a:p>
            <a:pPr marL="569913" lvl="1" indent="-342900">
              <a:buFont typeface="Wingdings" panose="05000000000000000000" pitchFamily="2" charset="2"/>
              <a:buChar char="q"/>
            </a:pPr>
            <a:r>
              <a:rPr lang="en-US" dirty="0" smtClean="0"/>
              <a:t>3-month antecedent precipitation was within the range of normal</a:t>
            </a:r>
          </a:p>
          <a:p>
            <a:pPr marL="569913" lvl="1" indent="-342900">
              <a:buFont typeface="Wingdings" panose="05000000000000000000" pitchFamily="2" charset="2"/>
              <a:buChar char="q"/>
            </a:pPr>
            <a:r>
              <a:rPr lang="en-US" dirty="0" smtClean="0"/>
              <a:t>The Palmer Drought Severity Index indicates the region was not in drought</a:t>
            </a:r>
            <a:endParaRPr lang="en-US" dirty="0"/>
          </a:p>
        </p:txBody>
      </p:sp>
      <p:sp>
        <p:nvSpPr>
          <p:cNvPr id="3" name="Title 2"/>
          <p:cNvSpPr>
            <a:spLocks noGrp="1"/>
          </p:cNvSpPr>
          <p:nvPr>
            <p:ph type="title"/>
          </p:nvPr>
        </p:nvSpPr>
        <p:spPr/>
        <p:txBody>
          <a:bodyPr/>
          <a:lstStyle/>
          <a:p>
            <a:r>
              <a:rPr lang="en-US" dirty="0" smtClean="0"/>
              <a:t>direct observation scenario</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772385" y="2051756"/>
            <a:ext cx="6103525" cy="4577643"/>
          </a:xfrm>
          <a:prstGeom prst="rect">
            <a:avLst/>
          </a:prstGeom>
        </p:spPr>
      </p:pic>
    </p:spTree>
    <p:extLst>
      <p:ext uri="{BB962C8B-B14F-4D97-AF65-F5344CB8AC3E}">
        <p14:creationId xmlns:p14="http://schemas.microsoft.com/office/powerpoint/2010/main" val="29131956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aerial imagery</a:t>
            </a:r>
            <a:endParaRPr lang="en-US" dirty="0"/>
          </a:p>
        </p:txBody>
      </p:sp>
      <p:sp>
        <p:nvSpPr>
          <p:cNvPr id="5" name="Content Placeholder 1"/>
          <p:cNvSpPr txBox="1">
            <a:spLocks/>
          </p:cNvSpPr>
          <p:nvPr/>
        </p:nvSpPr>
        <p:spPr bwMode="auto">
          <a:xfrm>
            <a:off x="266700" y="1028700"/>
            <a:ext cx="42037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ts val="0"/>
              </a:spcBef>
              <a:spcAft>
                <a:spcPct val="0"/>
              </a:spcAft>
              <a:buFont typeface="Arial" pitchFamily="34" charset="0"/>
              <a:defRPr sz="2100" kern="1200">
                <a:solidFill>
                  <a:schemeClr val="tx1">
                    <a:lumMod val="75000"/>
                    <a:lumOff val="25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75000"/>
                    <a:lumOff val="25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marL="569913" lvl="1" indent="-342900">
              <a:buFont typeface="Wingdings" panose="05000000000000000000" pitchFamily="2" charset="2"/>
              <a:buChar char="q"/>
            </a:pPr>
            <a:r>
              <a:rPr lang="en-US" dirty="0" smtClean="0"/>
              <a:t>Observations over time using aerial imagery</a:t>
            </a:r>
          </a:p>
          <a:p>
            <a:pPr marL="569913" lvl="1" indent="-342900">
              <a:buFont typeface="Wingdings" panose="05000000000000000000" pitchFamily="2" charset="2"/>
              <a:buChar char="q"/>
            </a:pPr>
            <a:r>
              <a:rPr lang="en-US" dirty="0" smtClean="0"/>
              <a:t>Typical year analysis (e.g. seasonality, drought, antecedent precipitation) provides context to interpret aerial imagery</a:t>
            </a:r>
          </a:p>
        </p:txBody>
      </p:sp>
      <p:pic>
        <p:nvPicPr>
          <p:cNvPr id="6" name="Content Placeholder 5"/>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6419614" y="2562578"/>
            <a:ext cx="5422430" cy="4066822"/>
          </a:xfrm>
        </p:spPr>
      </p:pic>
    </p:spTree>
    <p:extLst>
      <p:ext uri="{BB962C8B-B14F-4D97-AF65-F5344CB8AC3E}">
        <p14:creationId xmlns:p14="http://schemas.microsoft.com/office/powerpoint/2010/main" val="32889551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266700" y="1422400"/>
            <a:ext cx="11658600" cy="5207000"/>
          </a:xfrm>
        </p:spPr>
        <p:txBody>
          <a:bodyPr/>
          <a:lstStyle/>
          <a:p>
            <a:pPr marL="342900" indent="-342900">
              <a:buFont typeface="Wingdings" panose="05000000000000000000" pitchFamily="2" charset="2"/>
              <a:buChar char="q"/>
            </a:pPr>
            <a:r>
              <a:rPr lang="en-US" sz="3200" dirty="0" smtClean="0"/>
              <a:t>All aquatic resources are given a unique name</a:t>
            </a:r>
          </a:p>
          <a:p>
            <a:pPr marL="342900" indent="-342900">
              <a:buFont typeface="Wingdings" panose="05000000000000000000" pitchFamily="2" charset="2"/>
              <a:buChar char="q"/>
            </a:pPr>
            <a:r>
              <a:rPr lang="en-US" sz="3200" dirty="0" smtClean="0"/>
              <a:t>Maps that include the location of all aquatic resources labeled with their unique name</a:t>
            </a:r>
          </a:p>
          <a:p>
            <a:pPr marL="342900" indent="-342900">
              <a:buFont typeface="Wingdings" panose="05000000000000000000" pitchFamily="2" charset="2"/>
              <a:buChar char="q"/>
            </a:pPr>
            <a:r>
              <a:rPr lang="en-US" sz="3200" dirty="0" smtClean="0"/>
              <a:t>Maps and unique names that DO NOT indicate jurisdiction status</a:t>
            </a:r>
          </a:p>
          <a:p>
            <a:pPr marL="342900" indent="-342900">
              <a:buFont typeface="Wingdings" panose="05000000000000000000" pitchFamily="2" charset="2"/>
              <a:buChar char="q"/>
            </a:pPr>
            <a:r>
              <a:rPr lang="en-US" sz="3200" dirty="0"/>
              <a:t>Map and describe flow path to </a:t>
            </a:r>
            <a:r>
              <a:rPr lang="en-US" sz="3200" dirty="0" smtClean="0"/>
              <a:t>the TNW</a:t>
            </a:r>
          </a:p>
          <a:p>
            <a:pPr marL="342900" indent="-342900">
              <a:buFont typeface="Wingdings" panose="05000000000000000000" pitchFamily="2" charset="2"/>
              <a:buChar char="q"/>
            </a:pPr>
            <a:r>
              <a:rPr lang="en-US" sz="3200" dirty="0" smtClean="0"/>
              <a:t>Ditch history</a:t>
            </a:r>
          </a:p>
          <a:p>
            <a:pPr marL="342900" indent="-342900">
              <a:buFont typeface="Wingdings" panose="05000000000000000000" pitchFamily="2" charset="2"/>
              <a:buChar char="q"/>
            </a:pPr>
            <a:r>
              <a:rPr lang="en-US" sz="3200" dirty="0" smtClean="0"/>
              <a:t>Stream flow characterization WITH DOCUMENTATION</a:t>
            </a:r>
            <a:endParaRPr lang="en-US" sz="3200" dirty="0"/>
          </a:p>
        </p:txBody>
      </p:sp>
      <p:sp>
        <p:nvSpPr>
          <p:cNvPr id="3" name="Title 2"/>
          <p:cNvSpPr>
            <a:spLocks noGrp="1"/>
          </p:cNvSpPr>
          <p:nvPr>
            <p:ph type="title"/>
          </p:nvPr>
        </p:nvSpPr>
        <p:spPr/>
        <p:txBody>
          <a:bodyPr/>
          <a:lstStyle/>
          <a:p>
            <a:r>
              <a:rPr lang="en-US" dirty="0" smtClean="0"/>
              <a:t>jurisdiction info needs</a:t>
            </a:r>
            <a:endParaRPr lang="en-US" dirty="0"/>
          </a:p>
        </p:txBody>
      </p:sp>
    </p:spTree>
    <p:extLst>
      <p:ext uri="{BB962C8B-B14F-4D97-AF65-F5344CB8AC3E}">
        <p14:creationId xmlns:p14="http://schemas.microsoft.com/office/powerpoint/2010/main" val="34010940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pPr marL="342900" indent="-342900">
              <a:buFont typeface="Wingdings" panose="05000000000000000000" pitchFamily="2" charset="2"/>
              <a:buChar char="q"/>
            </a:pPr>
            <a:r>
              <a:rPr lang="en-US" sz="3600" dirty="0" smtClean="0"/>
              <a:t>Delineation and Verification</a:t>
            </a:r>
          </a:p>
          <a:p>
            <a:pPr marL="342900" indent="-342900">
              <a:buFont typeface="Wingdings" panose="05000000000000000000" pitchFamily="2" charset="2"/>
              <a:buChar char="q"/>
            </a:pPr>
            <a:r>
              <a:rPr lang="en-US" sz="3600" dirty="0" smtClean="0">
                <a:hlinkClick r:id="rId2"/>
              </a:rPr>
              <a:t>RGL 16-01</a:t>
            </a:r>
            <a:endParaRPr lang="en-US" sz="3600" dirty="0" smtClean="0"/>
          </a:p>
          <a:p>
            <a:pPr marL="342900" indent="-342900">
              <a:buFont typeface="Wingdings" panose="05000000000000000000" pitchFamily="2" charset="2"/>
              <a:buChar char="q"/>
            </a:pPr>
            <a:r>
              <a:rPr lang="en-US" sz="3600" dirty="0" smtClean="0">
                <a:hlinkClick r:id="rId3"/>
              </a:rPr>
              <a:t>Request for Aquatic Resources Verification or Jurisdictional Determination</a:t>
            </a:r>
            <a:endParaRPr lang="en-US" sz="3600" dirty="0" smtClean="0"/>
          </a:p>
          <a:p>
            <a:pPr marL="342900" indent="-342900">
              <a:buFont typeface="Wingdings" panose="05000000000000000000" pitchFamily="2" charset="2"/>
              <a:buChar char="q"/>
            </a:pPr>
            <a:r>
              <a:rPr lang="en-US" sz="3600" dirty="0" smtClean="0">
                <a:hlinkClick r:id="rId4"/>
              </a:rPr>
              <a:t>Map and drawing standards</a:t>
            </a:r>
            <a:endParaRPr lang="en-US" sz="3600" dirty="0" smtClean="0"/>
          </a:p>
          <a:p>
            <a:pPr marL="342900" indent="-342900">
              <a:buFont typeface="Wingdings" panose="05000000000000000000" pitchFamily="2" charset="2"/>
              <a:buChar char="q"/>
            </a:pPr>
            <a:r>
              <a:rPr lang="en-US" sz="3600" dirty="0" smtClean="0">
                <a:hlinkClick r:id="rId5"/>
              </a:rPr>
              <a:t>Delineation report standards</a:t>
            </a:r>
            <a:endParaRPr lang="en-US" sz="3600" dirty="0"/>
          </a:p>
        </p:txBody>
      </p:sp>
      <p:sp>
        <p:nvSpPr>
          <p:cNvPr id="3" name="Title 2"/>
          <p:cNvSpPr>
            <a:spLocks noGrp="1"/>
          </p:cNvSpPr>
          <p:nvPr>
            <p:ph type="title"/>
          </p:nvPr>
        </p:nvSpPr>
        <p:spPr/>
        <p:txBody>
          <a:bodyPr/>
          <a:lstStyle/>
          <a:p>
            <a:r>
              <a:rPr lang="en-US" dirty="0" smtClean="0"/>
              <a:t>What’s the same</a:t>
            </a:r>
            <a:endParaRPr lang="en-US" dirty="0"/>
          </a:p>
        </p:txBody>
      </p:sp>
    </p:spTree>
    <p:extLst>
      <p:ext uri="{BB962C8B-B14F-4D97-AF65-F5344CB8AC3E}">
        <p14:creationId xmlns:p14="http://schemas.microsoft.com/office/powerpoint/2010/main" val="28535510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4860" y="274637"/>
            <a:ext cx="9831823" cy="814388"/>
          </a:xfrm>
        </p:spPr>
        <p:txBody>
          <a:bodyPr/>
          <a:lstStyle/>
          <a:p>
            <a:r>
              <a:rPr lang="en-US" dirty="0" smtClean="0"/>
              <a:t>More info</a:t>
            </a:r>
            <a:endParaRPr lang="en-US" dirty="0"/>
          </a:p>
        </p:txBody>
      </p:sp>
      <p:sp>
        <p:nvSpPr>
          <p:cNvPr id="7" name="Content Placeholder 2"/>
          <p:cNvSpPr>
            <a:spLocks noGrp="1"/>
          </p:cNvSpPr>
          <p:nvPr>
            <p:ph sz="quarter" idx="4294967295"/>
          </p:nvPr>
        </p:nvSpPr>
        <p:spPr>
          <a:xfrm>
            <a:off x="419100" y="996594"/>
            <a:ext cx="7307066" cy="3455334"/>
          </a:xfrm>
        </p:spPr>
        <p:txBody>
          <a:bodyPr/>
          <a:lstStyle/>
          <a:p>
            <a:pPr marL="342900" indent="-342900">
              <a:buFont typeface="Wingdings" panose="05000000000000000000" pitchFamily="2" charset="2"/>
              <a:buChar char="q"/>
            </a:pPr>
            <a:r>
              <a:rPr lang="en-US" dirty="0" smtClean="0">
                <a:hlinkClick r:id="rId3"/>
              </a:rPr>
              <a:t>Navigable Waters Protection Rule: Definition of Waters of the United States” (85 FR 22250-22342, April 12, 2020)</a:t>
            </a:r>
            <a:endParaRPr lang="en-US" dirty="0" smtClean="0"/>
          </a:p>
          <a:p>
            <a:pPr marL="342900" indent="-342900">
              <a:buFont typeface="Wingdings" panose="05000000000000000000" pitchFamily="2" charset="2"/>
              <a:buChar char="q"/>
            </a:pPr>
            <a:r>
              <a:rPr lang="en-US" dirty="0" smtClean="0">
                <a:hlinkClick r:id="rId4"/>
              </a:rPr>
              <a:t>Overview of the Navigable Waters Protection Rule – Fact Sheet </a:t>
            </a:r>
            <a:endParaRPr lang="en-US" dirty="0" smtClean="0"/>
          </a:p>
          <a:p>
            <a:pPr marL="342900" indent="-342900">
              <a:buFont typeface="Wingdings" panose="05000000000000000000" pitchFamily="2" charset="2"/>
              <a:buChar char="q"/>
            </a:pPr>
            <a:r>
              <a:rPr lang="en-US" dirty="0" smtClean="0">
                <a:hlinkClick r:id="rId5"/>
              </a:rPr>
              <a:t>Mapping and the Navigable Waters Protection Rule – Fact Sheet</a:t>
            </a:r>
            <a:endParaRPr lang="en-US" dirty="0" smtClean="0"/>
          </a:p>
          <a:p>
            <a:pPr marL="342900" indent="-342900">
              <a:buFont typeface="Wingdings" panose="05000000000000000000" pitchFamily="2" charset="2"/>
              <a:buChar char="q"/>
            </a:pPr>
            <a:r>
              <a:rPr lang="en-US" dirty="0" smtClean="0">
                <a:hlinkClick r:id="rId6"/>
              </a:rPr>
              <a:t>Implementing the Navigable Waters Protection Rule – Fact Sheet</a:t>
            </a:r>
            <a:endParaRPr lang="en-US" dirty="0" smtClean="0"/>
          </a:p>
          <a:p>
            <a:pPr marL="342900" indent="-342900">
              <a:buFont typeface="Wingdings" panose="05000000000000000000" pitchFamily="2" charset="2"/>
              <a:buChar char="q"/>
            </a:pPr>
            <a:r>
              <a:rPr lang="en-US" dirty="0" smtClean="0">
                <a:hlinkClick r:id="rId7"/>
              </a:rPr>
              <a:t>Rural America and the Navigable Waters Protection Rule – Fact Sheet</a:t>
            </a:r>
            <a:endParaRPr lang="en-US" dirty="0" smtClean="0"/>
          </a:p>
          <a:p>
            <a:pPr marL="342900" indent="-342900">
              <a:buFont typeface="Wingdings" panose="05000000000000000000" pitchFamily="2" charset="2"/>
              <a:buChar char="q"/>
            </a:pPr>
            <a:r>
              <a:rPr lang="en-US" dirty="0" smtClean="0">
                <a:hlinkClick r:id="rId8"/>
              </a:rPr>
              <a:t>“Typical Year” and the Navigable Waters Protection Rule – Fact Sheet</a:t>
            </a:r>
            <a:endParaRPr lang="en-US" dirty="0" smtClean="0"/>
          </a:p>
          <a:p>
            <a:pPr marL="342900" indent="-342900">
              <a:buFont typeface="Wingdings" panose="05000000000000000000" pitchFamily="2" charset="2"/>
              <a:buChar char="q"/>
            </a:pPr>
            <a:r>
              <a:rPr lang="en-US" dirty="0" smtClean="0">
                <a:hlinkClick r:id="rId9"/>
              </a:rPr>
              <a:t>Navigable Waters Protection Rule Photo Appendix</a:t>
            </a:r>
            <a:endParaRPr lang="en-US" dirty="0" smtClean="0"/>
          </a:p>
          <a:p>
            <a:pPr marL="342900" indent="-342900">
              <a:buFont typeface="Arial" panose="020B0604020202020204" pitchFamily="34" charset="0"/>
              <a:buChar char="•"/>
            </a:pPr>
            <a:endParaRPr lang="en-US" dirty="0"/>
          </a:p>
        </p:txBody>
      </p:sp>
      <p:sp>
        <p:nvSpPr>
          <p:cNvPr id="4" name="TextBox 3"/>
          <p:cNvSpPr txBox="1"/>
          <p:nvPr/>
        </p:nvSpPr>
        <p:spPr>
          <a:xfrm>
            <a:off x="419100" y="5474629"/>
            <a:ext cx="11519471" cy="1200329"/>
          </a:xfrm>
          <a:prstGeom prst="rect">
            <a:avLst/>
          </a:prstGeom>
          <a:solidFill>
            <a:srgbClr val="D9D9D9"/>
          </a:solidFill>
          <a:ln>
            <a:solidFill>
              <a:schemeClr val="tx1"/>
            </a:solidFill>
          </a:ln>
        </p:spPr>
        <p:txBody>
          <a:bodyPr wrap="square" rtlCol="0">
            <a:spAutoFit/>
          </a:bodyPr>
          <a:lstStyle/>
          <a:p>
            <a:r>
              <a:rPr lang="en-US" dirty="0">
                <a:solidFill>
                  <a:schemeClr val="tx2"/>
                </a:solidFill>
                <a:hlinkClick r:id="rId10"/>
              </a:rPr>
              <a:t>https://www.spk.usace.army.mil/Missions/Regulatory.aspx</a:t>
            </a:r>
            <a:endParaRPr lang="en-US" dirty="0">
              <a:solidFill>
                <a:schemeClr val="tx2"/>
              </a:solidFill>
            </a:endParaRPr>
          </a:p>
          <a:p>
            <a:r>
              <a:rPr lang="en-US" dirty="0" smtClean="0">
                <a:solidFill>
                  <a:schemeClr val="tx2"/>
                </a:solidFill>
                <a:hlinkClick r:id="rId11"/>
              </a:rPr>
              <a:t>https</a:t>
            </a:r>
            <a:r>
              <a:rPr lang="en-US" dirty="0">
                <a:solidFill>
                  <a:schemeClr val="tx2"/>
                </a:solidFill>
                <a:hlinkClick r:id="rId11"/>
              </a:rPr>
              <a:t>://www.epa.gov/nwpr/navigable-waters-protection-rule-step-two-revise#mats</a:t>
            </a:r>
            <a:endParaRPr lang="en-US" dirty="0" smtClean="0">
              <a:solidFill>
                <a:schemeClr val="tx2"/>
              </a:solidFill>
              <a:hlinkClick r:id="rId12"/>
            </a:endParaRPr>
          </a:p>
          <a:p>
            <a:r>
              <a:rPr lang="en-US" dirty="0" smtClean="0">
                <a:solidFill>
                  <a:schemeClr val="tx2"/>
                </a:solidFill>
                <a:hlinkClick r:id="rId12"/>
              </a:rPr>
              <a:t>https</a:t>
            </a:r>
            <a:r>
              <a:rPr lang="en-US" dirty="0">
                <a:solidFill>
                  <a:schemeClr val="tx2"/>
                </a:solidFill>
                <a:hlinkClick r:id="rId12"/>
              </a:rPr>
              <a:t>://www.epa.gov/nwpr/final-rule-navigable-waters-protection-rule</a:t>
            </a:r>
            <a:endParaRPr lang="en-US" dirty="0" smtClean="0">
              <a:solidFill>
                <a:schemeClr val="tx2"/>
              </a:solidFill>
              <a:hlinkClick r:id="rId13"/>
            </a:endParaRPr>
          </a:p>
          <a:p>
            <a:r>
              <a:rPr lang="en-US" dirty="0" smtClean="0">
                <a:solidFill>
                  <a:schemeClr val="tx2"/>
                </a:solidFill>
                <a:hlinkClick r:id="rId13"/>
              </a:rPr>
              <a:t>https</a:t>
            </a:r>
            <a:r>
              <a:rPr lang="en-US" dirty="0">
                <a:solidFill>
                  <a:schemeClr val="tx2"/>
                </a:solidFill>
                <a:hlinkClick r:id="rId13"/>
              </a:rPr>
              <a:t>://www.epa.gov/nwpr/navigable-waters-protection-rule-factsheets</a:t>
            </a:r>
            <a:endParaRPr lang="en-US" dirty="0">
              <a:solidFill>
                <a:schemeClr val="tx2"/>
              </a:solidFill>
            </a:endParaRPr>
          </a:p>
        </p:txBody>
      </p:sp>
      <p:sp>
        <p:nvSpPr>
          <p:cNvPr id="5" name="Rectangle 4"/>
          <p:cNvSpPr/>
          <p:nvPr/>
        </p:nvSpPr>
        <p:spPr>
          <a:xfrm>
            <a:off x="8261926" y="996595"/>
            <a:ext cx="3676644" cy="4345967"/>
          </a:xfrm>
          <a:prstGeom prst="rect">
            <a:avLst/>
          </a:prstGeom>
          <a:solidFill>
            <a:srgbClr val="8B0109">
              <a:alpha val="89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tx2"/>
                </a:solidFill>
              </a:rPr>
              <a:t>Questions about the Regulatory Program?</a:t>
            </a:r>
          </a:p>
          <a:p>
            <a:pPr algn="ctr"/>
            <a:endParaRPr lang="en-US" dirty="0" smtClean="0"/>
          </a:p>
          <a:p>
            <a:pPr algn="ctr"/>
            <a:r>
              <a:rPr lang="en-US" dirty="0" smtClean="0">
                <a:solidFill>
                  <a:schemeClr val="tx2"/>
                </a:solidFill>
              </a:rPr>
              <a:t>(</a:t>
            </a:r>
            <a:r>
              <a:rPr lang="en-US" dirty="0">
                <a:solidFill>
                  <a:schemeClr val="tx2"/>
                </a:solidFill>
              </a:rPr>
              <a:t>916</a:t>
            </a:r>
            <a:r>
              <a:rPr lang="en-US" dirty="0" smtClean="0">
                <a:solidFill>
                  <a:schemeClr val="tx2"/>
                </a:solidFill>
              </a:rPr>
              <a:t>) 557-5250</a:t>
            </a:r>
          </a:p>
          <a:p>
            <a:pPr algn="ctr"/>
            <a:endParaRPr lang="en-US" dirty="0" smtClean="0">
              <a:solidFill>
                <a:schemeClr val="tx2"/>
              </a:solidFill>
            </a:endParaRPr>
          </a:p>
          <a:p>
            <a:pPr algn="ctr"/>
            <a:r>
              <a:rPr lang="en-US" dirty="0" smtClean="0">
                <a:solidFill>
                  <a:schemeClr val="tx2"/>
                </a:solidFill>
              </a:rPr>
              <a:t>CESPK-REGULATORY-INFO@USACE.ARMY.MIL</a:t>
            </a:r>
            <a:endParaRPr lang="en-US" dirty="0">
              <a:solidFill>
                <a:schemeClr val="tx2"/>
              </a:solidFill>
            </a:endParaRPr>
          </a:p>
        </p:txBody>
      </p:sp>
    </p:spTree>
    <p:extLst>
      <p:ext uri="{BB962C8B-B14F-4D97-AF65-F5344CB8AC3E}">
        <p14:creationId xmlns:p14="http://schemas.microsoft.com/office/powerpoint/2010/main" val="30018744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266700" y="2020710"/>
            <a:ext cx="11658600" cy="4608689"/>
          </a:xfrm>
        </p:spPr>
        <p:txBody>
          <a:bodyPr/>
          <a:lstStyle/>
          <a:p>
            <a:pPr algn="ctr"/>
            <a:r>
              <a:rPr lang="en-US" sz="6000" dirty="0" smtClean="0"/>
              <a:t>Jurisdiction-indicative names and map symbols result in avoidable revision-caused delays</a:t>
            </a:r>
            <a:endParaRPr lang="en-US" sz="6000" dirty="0"/>
          </a:p>
        </p:txBody>
      </p:sp>
      <p:sp>
        <p:nvSpPr>
          <p:cNvPr id="3" name="Title 2"/>
          <p:cNvSpPr>
            <a:spLocks noGrp="1"/>
          </p:cNvSpPr>
          <p:nvPr>
            <p:ph type="title"/>
          </p:nvPr>
        </p:nvSpPr>
        <p:spPr/>
        <p:txBody>
          <a:bodyPr/>
          <a:lstStyle/>
          <a:p>
            <a:endParaRPr lang="en-US" dirty="0"/>
          </a:p>
        </p:txBody>
      </p:sp>
    </p:spTree>
    <p:extLst>
      <p:ext uri="{BB962C8B-B14F-4D97-AF65-F5344CB8AC3E}">
        <p14:creationId xmlns:p14="http://schemas.microsoft.com/office/powerpoint/2010/main" val="36884293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1"/>
          <p:cNvSpPr/>
          <p:nvPr/>
        </p:nvSpPr>
        <p:spPr>
          <a:xfrm>
            <a:off x="9200444" y="1332089"/>
            <a:ext cx="2649663" cy="2054578"/>
          </a:xfrm>
          <a:custGeom>
            <a:avLst/>
            <a:gdLst>
              <a:gd name="connsiteX0" fmla="*/ 0 w 2649663"/>
              <a:gd name="connsiteY0" fmla="*/ 1851378 h 2054578"/>
              <a:gd name="connsiteX1" fmla="*/ 0 w 2649663"/>
              <a:gd name="connsiteY1" fmla="*/ 1851378 h 2054578"/>
              <a:gd name="connsiteX2" fmla="*/ 11289 w 2649663"/>
              <a:gd name="connsiteY2" fmla="*/ 1625600 h 2054578"/>
              <a:gd name="connsiteX3" fmla="*/ 33867 w 2649663"/>
              <a:gd name="connsiteY3" fmla="*/ 1591733 h 2054578"/>
              <a:gd name="connsiteX4" fmla="*/ 67734 w 2649663"/>
              <a:gd name="connsiteY4" fmla="*/ 1580444 h 2054578"/>
              <a:gd name="connsiteX5" fmla="*/ 124178 w 2649663"/>
              <a:gd name="connsiteY5" fmla="*/ 1524000 h 2054578"/>
              <a:gd name="connsiteX6" fmla="*/ 180623 w 2649663"/>
              <a:gd name="connsiteY6" fmla="*/ 1467555 h 2054578"/>
              <a:gd name="connsiteX7" fmla="*/ 203200 w 2649663"/>
              <a:gd name="connsiteY7" fmla="*/ 1399822 h 2054578"/>
              <a:gd name="connsiteX8" fmla="*/ 214489 w 2649663"/>
              <a:gd name="connsiteY8" fmla="*/ 1365955 h 2054578"/>
              <a:gd name="connsiteX9" fmla="*/ 237067 w 2649663"/>
              <a:gd name="connsiteY9" fmla="*/ 1219200 h 2054578"/>
              <a:gd name="connsiteX10" fmla="*/ 248356 w 2649663"/>
              <a:gd name="connsiteY10" fmla="*/ 1185333 h 2054578"/>
              <a:gd name="connsiteX11" fmla="*/ 270934 w 2649663"/>
              <a:gd name="connsiteY11" fmla="*/ 1151467 h 2054578"/>
              <a:gd name="connsiteX12" fmla="*/ 338667 w 2649663"/>
              <a:gd name="connsiteY12" fmla="*/ 1106311 h 2054578"/>
              <a:gd name="connsiteX13" fmla="*/ 395112 w 2649663"/>
              <a:gd name="connsiteY13" fmla="*/ 1049867 h 2054578"/>
              <a:gd name="connsiteX14" fmla="*/ 428978 w 2649663"/>
              <a:gd name="connsiteY14" fmla="*/ 1016000 h 2054578"/>
              <a:gd name="connsiteX15" fmla="*/ 496712 w 2649663"/>
              <a:gd name="connsiteY15" fmla="*/ 970844 h 2054578"/>
              <a:gd name="connsiteX16" fmla="*/ 519289 w 2649663"/>
              <a:gd name="connsiteY16" fmla="*/ 936978 h 2054578"/>
              <a:gd name="connsiteX17" fmla="*/ 530578 w 2649663"/>
              <a:gd name="connsiteY17" fmla="*/ 903111 h 2054578"/>
              <a:gd name="connsiteX18" fmla="*/ 564445 w 2649663"/>
              <a:gd name="connsiteY18" fmla="*/ 880533 h 2054578"/>
              <a:gd name="connsiteX19" fmla="*/ 587023 w 2649663"/>
              <a:gd name="connsiteY19" fmla="*/ 846667 h 2054578"/>
              <a:gd name="connsiteX20" fmla="*/ 598312 w 2649663"/>
              <a:gd name="connsiteY20" fmla="*/ 812800 h 2054578"/>
              <a:gd name="connsiteX21" fmla="*/ 632178 w 2649663"/>
              <a:gd name="connsiteY21" fmla="*/ 778933 h 2054578"/>
              <a:gd name="connsiteX22" fmla="*/ 666045 w 2649663"/>
              <a:gd name="connsiteY22" fmla="*/ 733778 h 2054578"/>
              <a:gd name="connsiteX23" fmla="*/ 767645 w 2649663"/>
              <a:gd name="connsiteY23" fmla="*/ 688622 h 2054578"/>
              <a:gd name="connsiteX24" fmla="*/ 801512 w 2649663"/>
              <a:gd name="connsiteY24" fmla="*/ 666044 h 2054578"/>
              <a:gd name="connsiteX25" fmla="*/ 835378 w 2649663"/>
              <a:gd name="connsiteY25" fmla="*/ 632178 h 2054578"/>
              <a:gd name="connsiteX26" fmla="*/ 880534 w 2649663"/>
              <a:gd name="connsiteY26" fmla="*/ 564444 h 2054578"/>
              <a:gd name="connsiteX27" fmla="*/ 903112 w 2649663"/>
              <a:gd name="connsiteY27" fmla="*/ 462844 h 2054578"/>
              <a:gd name="connsiteX28" fmla="*/ 914400 w 2649663"/>
              <a:gd name="connsiteY28" fmla="*/ 338667 h 2054578"/>
              <a:gd name="connsiteX29" fmla="*/ 936978 w 2649663"/>
              <a:gd name="connsiteY29" fmla="*/ 0 h 2054578"/>
              <a:gd name="connsiteX30" fmla="*/ 1004712 w 2649663"/>
              <a:gd name="connsiteY30" fmla="*/ 101600 h 2054578"/>
              <a:gd name="connsiteX31" fmla="*/ 1027289 w 2649663"/>
              <a:gd name="connsiteY31" fmla="*/ 135467 h 2054578"/>
              <a:gd name="connsiteX32" fmla="*/ 1061156 w 2649663"/>
              <a:gd name="connsiteY32" fmla="*/ 203200 h 2054578"/>
              <a:gd name="connsiteX33" fmla="*/ 1049867 w 2649663"/>
              <a:gd name="connsiteY33" fmla="*/ 519289 h 2054578"/>
              <a:gd name="connsiteX34" fmla="*/ 1004712 w 2649663"/>
              <a:gd name="connsiteY34" fmla="*/ 598311 h 2054578"/>
              <a:gd name="connsiteX35" fmla="*/ 970845 w 2649663"/>
              <a:gd name="connsiteY35" fmla="*/ 666044 h 2054578"/>
              <a:gd name="connsiteX36" fmla="*/ 948267 w 2649663"/>
              <a:gd name="connsiteY36" fmla="*/ 745067 h 2054578"/>
              <a:gd name="connsiteX37" fmla="*/ 925689 w 2649663"/>
              <a:gd name="connsiteY37" fmla="*/ 790222 h 2054578"/>
              <a:gd name="connsiteX38" fmla="*/ 936978 w 2649663"/>
              <a:gd name="connsiteY38" fmla="*/ 1049867 h 2054578"/>
              <a:gd name="connsiteX39" fmla="*/ 959556 w 2649663"/>
              <a:gd name="connsiteY39" fmla="*/ 1083733 h 2054578"/>
              <a:gd name="connsiteX40" fmla="*/ 1016000 w 2649663"/>
              <a:gd name="connsiteY40" fmla="*/ 1196622 h 2054578"/>
              <a:gd name="connsiteX41" fmla="*/ 1049867 w 2649663"/>
              <a:gd name="connsiteY41" fmla="*/ 1207911 h 2054578"/>
              <a:gd name="connsiteX42" fmla="*/ 1117600 w 2649663"/>
              <a:gd name="connsiteY42" fmla="*/ 1241778 h 2054578"/>
              <a:gd name="connsiteX43" fmla="*/ 1207912 w 2649663"/>
              <a:gd name="connsiteY43" fmla="*/ 1230489 h 2054578"/>
              <a:gd name="connsiteX44" fmla="*/ 1241778 w 2649663"/>
              <a:gd name="connsiteY44" fmla="*/ 1219200 h 2054578"/>
              <a:gd name="connsiteX45" fmla="*/ 1264356 w 2649663"/>
              <a:gd name="connsiteY45" fmla="*/ 1185333 h 2054578"/>
              <a:gd name="connsiteX46" fmla="*/ 1298223 w 2649663"/>
              <a:gd name="connsiteY46" fmla="*/ 1151467 h 2054578"/>
              <a:gd name="connsiteX47" fmla="*/ 1332089 w 2649663"/>
              <a:gd name="connsiteY47" fmla="*/ 1106311 h 2054578"/>
              <a:gd name="connsiteX48" fmla="*/ 1365956 w 2649663"/>
              <a:gd name="connsiteY48" fmla="*/ 1083733 h 2054578"/>
              <a:gd name="connsiteX49" fmla="*/ 1399823 w 2649663"/>
              <a:gd name="connsiteY49" fmla="*/ 1049867 h 2054578"/>
              <a:gd name="connsiteX50" fmla="*/ 1490134 w 2649663"/>
              <a:gd name="connsiteY50" fmla="*/ 1004711 h 2054578"/>
              <a:gd name="connsiteX51" fmla="*/ 1535289 w 2649663"/>
              <a:gd name="connsiteY51" fmla="*/ 982133 h 2054578"/>
              <a:gd name="connsiteX52" fmla="*/ 1727200 w 2649663"/>
              <a:gd name="connsiteY52" fmla="*/ 959555 h 2054578"/>
              <a:gd name="connsiteX53" fmla="*/ 1761067 w 2649663"/>
              <a:gd name="connsiteY53" fmla="*/ 948267 h 2054578"/>
              <a:gd name="connsiteX54" fmla="*/ 1907823 w 2649663"/>
              <a:gd name="connsiteY54" fmla="*/ 925689 h 2054578"/>
              <a:gd name="connsiteX55" fmla="*/ 1975556 w 2649663"/>
              <a:gd name="connsiteY55" fmla="*/ 903111 h 2054578"/>
              <a:gd name="connsiteX56" fmla="*/ 2099734 w 2649663"/>
              <a:gd name="connsiteY56" fmla="*/ 880533 h 2054578"/>
              <a:gd name="connsiteX57" fmla="*/ 2201334 w 2649663"/>
              <a:gd name="connsiteY57" fmla="*/ 846667 h 2054578"/>
              <a:gd name="connsiteX58" fmla="*/ 2235200 w 2649663"/>
              <a:gd name="connsiteY58" fmla="*/ 835378 h 2054578"/>
              <a:gd name="connsiteX59" fmla="*/ 2302934 w 2649663"/>
              <a:gd name="connsiteY59" fmla="*/ 801511 h 2054578"/>
              <a:gd name="connsiteX60" fmla="*/ 2336800 w 2649663"/>
              <a:gd name="connsiteY60" fmla="*/ 778933 h 2054578"/>
              <a:gd name="connsiteX61" fmla="*/ 2404534 w 2649663"/>
              <a:gd name="connsiteY61" fmla="*/ 756355 h 2054578"/>
              <a:gd name="connsiteX62" fmla="*/ 2472267 w 2649663"/>
              <a:gd name="connsiteY62" fmla="*/ 711200 h 2054578"/>
              <a:gd name="connsiteX63" fmla="*/ 2540000 w 2649663"/>
              <a:gd name="connsiteY63" fmla="*/ 666044 h 2054578"/>
              <a:gd name="connsiteX64" fmla="*/ 2573867 w 2649663"/>
              <a:gd name="connsiteY64" fmla="*/ 643467 h 2054578"/>
              <a:gd name="connsiteX65" fmla="*/ 2607734 w 2649663"/>
              <a:gd name="connsiteY65" fmla="*/ 620889 h 2054578"/>
              <a:gd name="connsiteX66" fmla="*/ 2641600 w 2649663"/>
              <a:gd name="connsiteY66" fmla="*/ 632178 h 2054578"/>
              <a:gd name="connsiteX67" fmla="*/ 2619023 w 2649663"/>
              <a:gd name="connsiteY67" fmla="*/ 846667 h 2054578"/>
              <a:gd name="connsiteX68" fmla="*/ 2607734 w 2649663"/>
              <a:gd name="connsiteY68" fmla="*/ 891822 h 2054578"/>
              <a:gd name="connsiteX69" fmla="*/ 2585156 w 2649663"/>
              <a:gd name="connsiteY69" fmla="*/ 925689 h 2054578"/>
              <a:gd name="connsiteX70" fmla="*/ 2540000 w 2649663"/>
              <a:gd name="connsiteY70" fmla="*/ 936978 h 2054578"/>
              <a:gd name="connsiteX71" fmla="*/ 2506134 w 2649663"/>
              <a:gd name="connsiteY71" fmla="*/ 959555 h 2054578"/>
              <a:gd name="connsiteX72" fmla="*/ 2393245 w 2649663"/>
              <a:gd name="connsiteY72" fmla="*/ 993422 h 2054578"/>
              <a:gd name="connsiteX73" fmla="*/ 2336800 w 2649663"/>
              <a:gd name="connsiteY73" fmla="*/ 1004711 h 2054578"/>
              <a:gd name="connsiteX74" fmla="*/ 2269067 w 2649663"/>
              <a:gd name="connsiteY74" fmla="*/ 1027289 h 2054578"/>
              <a:gd name="connsiteX75" fmla="*/ 2235200 w 2649663"/>
              <a:gd name="connsiteY75" fmla="*/ 1038578 h 2054578"/>
              <a:gd name="connsiteX76" fmla="*/ 2201334 w 2649663"/>
              <a:gd name="connsiteY76" fmla="*/ 1061155 h 2054578"/>
              <a:gd name="connsiteX77" fmla="*/ 2133600 w 2649663"/>
              <a:gd name="connsiteY77" fmla="*/ 1083733 h 2054578"/>
              <a:gd name="connsiteX78" fmla="*/ 2099734 w 2649663"/>
              <a:gd name="connsiteY78" fmla="*/ 1095022 h 2054578"/>
              <a:gd name="connsiteX79" fmla="*/ 2020712 w 2649663"/>
              <a:gd name="connsiteY79" fmla="*/ 1117600 h 2054578"/>
              <a:gd name="connsiteX80" fmla="*/ 1952978 w 2649663"/>
              <a:gd name="connsiteY80" fmla="*/ 1185333 h 2054578"/>
              <a:gd name="connsiteX81" fmla="*/ 1919112 w 2649663"/>
              <a:gd name="connsiteY81" fmla="*/ 1196622 h 2054578"/>
              <a:gd name="connsiteX82" fmla="*/ 1817512 w 2649663"/>
              <a:gd name="connsiteY82" fmla="*/ 1253067 h 2054578"/>
              <a:gd name="connsiteX83" fmla="*/ 1794934 w 2649663"/>
              <a:gd name="connsiteY83" fmla="*/ 1320800 h 2054578"/>
              <a:gd name="connsiteX84" fmla="*/ 1783645 w 2649663"/>
              <a:gd name="connsiteY84" fmla="*/ 1399822 h 2054578"/>
              <a:gd name="connsiteX85" fmla="*/ 1772356 w 2649663"/>
              <a:gd name="connsiteY85" fmla="*/ 1433689 h 2054578"/>
              <a:gd name="connsiteX86" fmla="*/ 1670756 w 2649663"/>
              <a:gd name="connsiteY86" fmla="*/ 1478844 h 2054578"/>
              <a:gd name="connsiteX87" fmla="*/ 1636889 w 2649663"/>
              <a:gd name="connsiteY87" fmla="*/ 1490133 h 2054578"/>
              <a:gd name="connsiteX88" fmla="*/ 1422400 w 2649663"/>
              <a:gd name="connsiteY88" fmla="*/ 1524000 h 2054578"/>
              <a:gd name="connsiteX89" fmla="*/ 1309512 w 2649663"/>
              <a:gd name="connsiteY89" fmla="*/ 1546578 h 2054578"/>
              <a:gd name="connsiteX90" fmla="*/ 1275645 w 2649663"/>
              <a:gd name="connsiteY90" fmla="*/ 1569155 h 2054578"/>
              <a:gd name="connsiteX91" fmla="*/ 1275645 w 2649663"/>
              <a:gd name="connsiteY91" fmla="*/ 1670755 h 2054578"/>
              <a:gd name="connsiteX92" fmla="*/ 1343378 w 2649663"/>
              <a:gd name="connsiteY92" fmla="*/ 1727200 h 2054578"/>
              <a:gd name="connsiteX93" fmla="*/ 1614312 w 2649663"/>
              <a:gd name="connsiteY93" fmla="*/ 1715911 h 2054578"/>
              <a:gd name="connsiteX94" fmla="*/ 1693334 w 2649663"/>
              <a:gd name="connsiteY94" fmla="*/ 1693333 h 2054578"/>
              <a:gd name="connsiteX95" fmla="*/ 1727200 w 2649663"/>
              <a:gd name="connsiteY95" fmla="*/ 1670755 h 2054578"/>
              <a:gd name="connsiteX96" fmla="*/ 1794934 w 2649663"/>
              <a:gd name="connsiteY96" fmla="*/ 1648178 h 2054578"/>
              <a:gd name="connsiteX97" fmla="*/ 2043289 w 2649663"/>
              <a:gd name="connsiteY97" fmla="*/ 1693333 h 2054578"/>
              <a:gd name="connsiteX98" fmla="*/ 2054578 w 2649663"/>
              <a:gd name="connsiteY98" fmla="*/ 1727200 h 2054578"/>
              <a:gd name="connsiteX99" fmla="*/ 2043289 w 2649663"/>
              <a:gd name="connsiteY99" fmla="*/ 1806222 h 2054578"/>
              <a:gd name="connsiteX100" fmla="*/ 2009423 w 2649663"/>
              <a:gd name="connsiteY100" fmla="*/ 1828800 h 2054578"/>
              <a:gd name="connsiteX101" fmla="*/ 1919112 w 2649663"/>
              <a:gd name="connsiteY101" fmla="*/ 1873955 h 2054578"/>
              <a:gd name="connsiteX102" fmla="*/ 1885245 w 2649663"/>
              <a:gd name="connsiteY102" fmla="*/ 1885244 h 2054578"/>
              <a:gd name="connsiteX103" fmla="*/ 1715912 w 2649663"/>
              <a:gd name="connsiteY103" fmla="*/ 1907822 h 2054578"/>
              <a:gd name="connsiteX104" fmla="*/ 1648178 w 2649663"/>
              <a:gd name="connsiteY104" fmla="*/ 1941689 h 2054578"/>
              <a:gd name="connsiteX105" fmla="*/ 1614312 w 2649663"/>
              <a:gd name="connsiteY105" fmla="*/ 1952978 h 2054578"/>
              <a:gd name="connsiteX106" fmla="*/ 1580445 w 2649663"/>
              <a:gd name="connsiteY106" fmla="*/ 1975555 h 2054578"/>
              <a:gd name="connsiteX107" fmla="*/ 1546578 w 2649663"/>
              <a:gd name="connsiteY107" fmla="*/ 1986844 h 2054578"/>
              <a:gd name="connsiteX108" fmla="*/ 1501423 w 2649663"/>
              <a:gd name="connsiteY108" fmla="*/ 2009422 h 2054578"/>
              <a:gd name="connsiteX109" fmla="*/ 1467556 w 2649663"/>
              <a:gd name="connsiteY109" fmla="*/ 2020711 h 2054578"/>
              <a:gd name="connsiteX110" fmla="*/ 1422400 w 2649663"/>
              <a:gd name="connsiteY110" fmla="*/ 2043289 h 2054578"/>
              <a:gd name="connsiteX111" fmla="*/ 1320800 w 2649663"/>
              <a:gd name="connsiteY111" fmla="*/ 2054578 h 2054578"/>
              <a:gd name="connsiteX112" fmla="*/ 1219200 w 2649663"/>
              <a:gd name="connsiteY112" fmla="*/ 2043289 h 2054578"/>
              <a:gd name="connsiteX113" fmla="*/ 1162756 w 2649663"/>
              <a:gd name="connsiteY113" fmla="*/ 1964267 h 2054578"/>
              <a:gd name="connsiteX114" fmla="*/ 1151467 w 2649663"/>
              <a:gd name="connsiteY114" fmla="*/ 1930400 h 2054578"/>
              <a:gd name="connsiteX115" fmla="*/ 1117600 w 2649663"/>
              <a:gd name="connsiteY115" fmla="*/ 1896533 h 2054578"/>
              <a:gd name="connsiteX116" fmla="*/ 1049867 w 2649663"/>
              <a:gd name="connsiteY116" fmla="*/ 1851378 h 2054578"/>
              <a:gd name="connsiteX117" fmla="*/ 508000 w 2649663"/>
              <a:gd name="connsiteY117" fmla="*/ 1862667 h 2054578"/>
              <a:gd name="connsiteX118" fmla="*/ 474134 w 2649663"/>
              <a:gd name="connsiteY118" fmla="*/ 1873955 h 2054578"/>
              <a:gd name="connsiteX119" fmla="*/ 203200 w 2649663"/>
              <a:gd name="connsiteY119" fmla="*/ 1885244 h 2054578"/>
              <a:gd name="connsiteX120" fmla="*/ 56445 w 2649663"/>
              <a:gd name="connsiteY120" fmla="*/ 1896533 h 2054578"/>
              <a:gd name="connsiteX121" fmla="*/ 0 w 2649663"/>
              <a:gd name="connsiteY121" fmla="*/ 1851378 h 205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2649663" h="2054578">
                <a:moveTo>
                  <a:pt x="0" y="1851378"/>
                </a:moveTo>
                <a:lnTo>
                  <a:pt x="0" y="1851378"/>
                </a:lnTo>
                <a:cubicBezTo>
                  <a:pt x="3763" y="1776119"/>
                  <a:pt x="1543" y="1700320"/>
                  <a:pt x="11289" y="1625600"/>
                </a:cubicBezTo>
                <a:cubicBezTo>
                  <a:pt x="13044" y="1612146"/>
                  <a:pt x="23272" y="1600209"/>
                  <a:pt x="33867" y="1591733"/>
                </a:cubicBezTo>
                <a:cubicBezTo>
                  <a:pt x="43159" y="1584299"/>
                  <a:pt x="56445" y="1584207"/>
                  <a:pt x="67734" y="1580444"/>
                </a:cubicBezTo>
                <a:cubicBezTo>
                  <a:pt x="127945" y="1490131"/>
                  <a:pt x="48917" y="1599263"/>
                  <a:pt x="124178" y="1524000"/>
                </a:cubicBezTo>
                <a:cubicBezTo>
                  <a:pt x="199434" y="1448743"/>
                  <a:pt x="90315" y="1527760"/>
                  <a:pt x="180623" y="1467555"/>
                </a:cubicBezTo>
                <a:lnTo>
                  <a:pt x="203200" y="1399822"/>
                </a:lnTo>
                <a:lnTo>
                  <a:pt x="214489" y="1365955"/>
                </a:lnTo>
                <a:cubicBezTo>
                  <a:pt x="221344" y="1311117"/>
                  <a:pt x="224138" y="1270917"/>
                  <a:pt x="237067" y="1219200"/>
                </a:cubicBezTo>
                <a:cubicBezTo>
                  <a:pt x="239953" y="1207656"/>
                  <a:pt x="243034" y="1195976"/>
                  <a:pt x="248356" y="1185333"/>
                </a:cubicBezTo>
                <a:cubicBezTo>
                  <a:pt x="254424" y="1173198"/>
                  <a:pt x="260723" y="1160401"/>
                  <a:pt x="270934" y="1151467"/>
                </a:cubicBezTo>
                <a:cubicBezTo>
                  <a:pt x="291355" y="1133598"/>
                  <a:pt x="338667" y="1106311"/>
                  <a:pt x="338667" y="1106311"/>
                </a:cubicBezTo>
                <a:cubicBezTo>
                  <a:pt x="380062" y="1044219"/>
                  <a:pt x="338665" y="1096906"/>
                  <a:pt x="395112" y="1049867"/>
                </a:cubicBezTo>
                <a:cubicBezTo>
                  <a:pt x="407377" y="1039647"/>
                  <a:pt x="416376" y="1025802"/>
                  <a:pt x="428978" y="1016000"/>
                </a:cubicBezTo>
                <a:cubicBezTo>
                  <a:pt x="450397" y="999340"/>
                  <a:pt x="496712" y="970844"/>
                  <a:pt x="496712" y="970844"/>
                </a:cubicBezTo>
                <a:cubicBezTo>
                  <a:pt x="504238" y="959555"/>
                  <a:pt x="513222" y="949113"/>
                  <a:pt x="519289" y="936978"/>
                </a:cubicBezTo>
                <a:cubicBezTo>
                  <a:pt x="524611" y="926335"/>
                  <a:pt x="523144" y="912403"/>
                  <a:pt x="530578" y="903111"/>
                </a:cubicBezTo>
                <a:cubicBezTo>
                  <a:pt x="539054" y="892516"/>
                  <a:pt x="553156" y="888059"/>
                  <a:pt x="564445" y="880533"/>
                </a:cubicBezTo>
                <a:cubicBezTo>
                  <a:pt x="571971" y="869244"/>
                  <a:pt x="580955" y="858802"/>
                  <a:pt x="587023" y="846667"/>
                </a:cubicBezTo>
                <a:cubicBezTo>
                  <a:pt x="592345" y="836024"/>
                  <a:pt x="591711" y="822701"/>
                  <a:pt x="598312" y="812800"/>
                </a:cubicBezTo>
                <a:cubicBezTo>
                  <a:pt x="607168" y="799516"/>
                  <a:pt x="621788" y="791054"/>
                  <a:pt x="632178" y="778933"/>
                </a:cubicBezTo>
                <a:cubicBezTo>
                  <a:pt x="644422" y="764648"/>
                  <a:pt x="652741" y="747082"/>
                  <a:pt x="666045" y="733778"/>
                </a:cubicBezTo>
                <a:cubicBezTo>
                  <a:pt x="711999" y="687825"/>
                  <a:pt x="700574" y="733336"/>
                  <a:pt x="767645" y="688622"/>
                </a:cubicBezTo>
                <a:cubicBezTo>
                  <a:pt x="778934" y="681096"/>
                  <a:pt x="791089" y="674730"/>
                  <a:pt x="801512" y="666044"/>
                </a:cubicBezTo>
                <a:cubicBezTo>
                  <a:pt x="813776" y="655824"/>
                  <a:pt x="825577" y="644780"/>
                  <a:pt x="835378" y="632178"/>
                </a:cubicBezTo>
                <a:cubicBezTo>
                  <a:pt x="852037" y="610759"/>
                  <a:pt x="880534" y="564444"/>
                  <a:pt x="880534" y="564444"/>
                </a:cubicBezTo>
                <a:cubicBezTo>
                  <a:pt x="887785" y="535439"/>
                  <a:pt x="899529" y="491508"/>
                  <a:pt x="903112" y="462844"/>
                </a:cubicBezTo>
                <a:cubicBezTo>
                  <a:pt x="908267" y="421602"/>
                  <a:pt x="911367" y="380119"/>
                  <a:pt x="914400" y="338667"/>
                </a:cubicBezTo>
                <a:cubicBezTo>
                  <a:pt x="922656" y="225829"/>
                  <a:pt x="936978" y="0"/>
                  <a:pt x="936978" y="0"/>
                </a:cubicBezTo>
                <a:lnTo>
                  <a:pt x="1004712" y="101600"/>
                </a:lnTo>
                <a:cubicBezTo>
                  <a:pt x="1012238" y="112889"/>
                  <a:pt x="1022998" y="122596"/>
                  <a:pt x="1027289" y="135467"/>
                </a:cubicBezTo>
                <a:cubicBezTo>
                  <a:pt x="1042869" y="182204"/>
                  <a:pt x="1031977" y="159432"/>
                  <a:pt x="1061156" y="203200"/>
                </a:cubicBezTo>
                <a:cubicBezTo>
                  <a:pt x="1057393" y="308563"/>
                  <a:pt x="1059708" y="414319"/>
                  <a:pt x="1049867" y="519289"/>
                </a:cubicBezTo>
                <a:cubicBezTo>
                  <a:pt x="1047584" y="543643"/>
                  <a:pt x="1015369" y="576996"/>
                  <a:pt x="1004712" y="598311"/>
                </a:cubicBezTo>
                <a:cubicBezTo>
                  <a:pt x="957982" y="691774"/>
                  <a:pt x="1035540" y="569004"/>
                  <a:pt x="970845" y="666044"/>
                </a:cubicBezTo>
                <a:cubicBezTo>
                  <a:pt x="965117" y="688958"/>
                  <a:pt x="957984" y="722394"/>
                  <a:pt x="948267" y="745067"/>
                </a:cubicBezTo>
                <a:cubicBezTo>
                  <a:pt x="941638" y="760535"/>
                  <a:pt x="933215" y="775170"/>
                  <a:pt x="925689" y="790222"/>
                </a:cubicBezTo>
                <a:cubicBezTo>
                  <a:pt x="929452" y="876770"/>
                  <a:pt x="927048" y="963808"/>
                  <a:pt x="936978" y="1049867"/>
                </a:cubicBezTo>
                <a:cubicBezTo>
                  <a:pt x="938533" y="1063345"/>
                  <a:pt x="954211" y="1071263"/>
                  <a:pt x="959556" y="1083733"/>
                </a:cubicBezTo>
                <a:cubicBezTo>
                  <a:pt x="974387" y="1118337"/>
                  <a:pt x="967555" y="1180474"/>
                  <a:pt x="1016000" y="1196622"/>
                </a:cubicBezTo>
                <a:cubicBezTo>
                  <a:pt x="1027289" y="1200385"/>
                  <a:pt x="1039224" y="1202589"/>
                  <a:pt x="1049867" y="1207911"/>
                </a:cubicBezTo>
                <a:cubicBezTo>
                  <a:pt x="1137405" y="1251680"/>
                  <a:pt x="1032474" y="1213402"/>
                  <a:pt x="1117600" y="1241778"/>
                </a:cubicBezTo>
                <a:cubicBezTo>
                  <a:pt x="1147704" y="1238015"/>
                  <a:pt x="1178063" y="1235916"/>
                  <a:pt x="1207912" y="1230489"/>
                </a:cubicBezTo>
                <a:cubicBezTo>
                  <a:pt x="1219619" y="1228360"/>
                  <a:pt x="1232486" y="1226634"/>
                  <a:pt x="1241778" y="1219200"/>
                </a:cubicBezTo>
                <a:cubicBezTo>
                  <a:pt x="1252373" y="1210724"/>
                  <a:pt x="1255670" y="1195756"/>
                  <a:pt x="1264356" y="1185333"/>
                </a:cubicBezTo>
                <a:cubicBezTo>
                  <a:pt x="1274577" y="1173069"/>
                  <a:pt x="1287833" y="1163588"/>
                  <a:pt x="1298223" y="1151467"/>
                </a:cubicBezTo>
                <a:cubicBezTo>
                  <a:pt x="1310467" y="1137182"/>
                  <a:pt x="1318785" y="1119615"/>
                  <a:pt x="1332089" y="1106311"/>
                </a:cubicBezTo>
                <a:cubicBezTo>
                  <a:pt x="1341683" y="1096717"/>
                  <a:pt x="1355533" y="1092419"/>
                  <a:pt x="1365956" y="1083733"/>
                </a:cubicBezTo>
                <a:cubicBezTo>
                  <a:pt x="1378221" y="1073513"/>
                  <a:pt x="1387558" y="1060087"/>
                  <a:pt x="1399823" y="1049867"/>
                </a:cubicBezTo>
                <a:cubicBezTo>
                  <a:pt x="1434096" y="1021306"/>
                  <a:pt x="1445668" y="1024474"/>
                  <a:pt x="1490134" y="1004711"/>
                </a:cubicBezTo>
                <a:cubicBezTo>
                  <a:pt x="1505512" y="997876"/>
                  <a:pt x="1519821" y="988762"/>
                  <a:pt x="1535289" y="982133"/>
                </a:cubicBezTo>
                <a:cubicBezTo>
                  <a:pt x="1596868" y="955742"/>
                  <a:pt x="1656679" y="964592"/>
                  <a:pt x="1727200" y="959555"/>
                </a:cubicBezTo>
                <a:cubicBezTo>
                  <a:pt x="1738489" y="955792"/>
                  <a:pt x="1749359" y="950396"/>
                  <a:pt x="1761067" y="948267"/>
                </a:cubicBezTo>
                <a:cubicBezTo>
                  <a:pt x="1829726" y="935784"/>
                  <a:pt x="1847365" y="942178"/>
                  <a:pt x="1907823" y="925689"/>
                </a:cubicBezTo>
                <a:cubicBezTo>
                  <a:pt x="1930783" y="919427"/>
                  <a:pt x="1952219" y="907778"/>
                  <a:pt x="1975556" y="903111"/>
                </a:cubicBezTo>
                <a:cubicBezTo>
                  <a:pt x="2054445" y="887333"/>
                  <a:pt x="2013074" y="894976"/>
                  <a:pt x="2099734" y="880533"/>
                </a:cubicBezTo>
                <a:lnTo>
                  <a:pt x="2201334" y="846667"/>
                </a:lnTo>
                <a:cubicBezTo>
                  <a:pt x="2212623" y="842904"/>
                  <a:pt x="2225299" y="841979"/>
                  <a:pt x="2235200" y="835378"/>
                </a:cubicBezTo>
                <a:cubicBezTo>
                  <a:pt x="2278968" y="806199"/>
                  <a:pt x="2256196" y="817090"/>
                  <a:pt x="2302934" y="801511"/>
                </a:cubicBezTo>
                <a:cubicBezTo>
                  <a:pt x="2314223" y="793985"/>
                  <a:pt x="2324402" y="784443"/>
                  <a:pt x="2336800" y="778933"/>
                </a:cubicBezTo>
                <a:cubicBezTo>
                  <a:pt x="2358548" y="769267"/>
                  <a:pt x="2404534" y="756355"/>
                  <a:pt x="2404534" y="756355"/>
                </a:cubicBezTo>
                <a:cubicBezTo>
                  <a:pt x="2448468" y="690455"/>
                  <a:pt x="2399369" y="747649"/>
                  <a:pt x="2472267" y="711200"/>
                </a:cubicBezTo>
                <a:cubicBezTo>
                  <a:pt x="2496537" y="699065"/>
                  <a:pt x="2517422" y="681096"/>
                  <a:pt x="2540000" y="666044"/>
                </a:cubicBezTo>
                <a:lnTo>
                  <a:pt x="2573867" y="643467"/>
                </a:lnTo>
                <a:lnTo>
                  <a:pt x="2607734" y="620889"/>
                </a:lnTo>
                <a:cubicBezTo>
                  <a:pt x="2619023" y="624652"/>
                  <a:pt x="2640210" y="620360"/>
                  <a:pt x="2641600" y="632178"/>
                </a:cubicBezTo>
                <a:cubicBezTo>
                  <a:pt x="2660546" y="793221"/>
                  <a:pt x="2643278" y="761776"/>
                  <a:pt x="2619023" y="846667"/>
                </a:cubicBezTo>
                <a:cubicBezTo>
                  <a:pt x="2614761" y="861585"/>
                  <a:pt x="2613846" y="877562"/>
                  <a:pt x="2607734" y="891822"/>
                </a:cubicBezTo>
                <a:cubicBezTo>
                  <a:pt x="2602389" y="904293"/>
                  <a:pt x="2596445" y="918163"/>
                  <a:pt x="2585156" y="925689"/>
                </a:cubicBezTo>
                <a:cubicBezTo>
                  <a:pt x="2572247" y="934295"/>
                  <a:pt x="2555052" y="933215"/>
                  <a:pt x="2540000" y="936978"/>
                </a:cubicBezTo>
                <a:cubicBezTo>
                  <a:pt x="2528711" y="944504"/>
                  <a:pt x="2518532" y="954045"/>
                  <a:pt x="2506134" y="959555"/>
                </a:cubicBezTo>
                <a:cubicBezTo>
                  <a:pt x="2477994" y="972061"/>
                  <a:pt x="2426082" y="986125"/>
                  <a:pt x="2393245" y="993422"/>
                </a:cubicBezTo>
                <a:cubicBezTo>
                  <a:pt x="2374514" y="997584"/>
                  <a:pt x="2355312" y="999662"/>
                  <a:pt x="2336800" y="1004711"/>
                </a:cubicBezTo>
                <a:cubicBezTo>
                  <a:pt x="2313840" y="1010973"/>
                  <a:pt x="2291645" y="1019763"/>
                  <a:pt x="2269067" y="1027289"/>
                </a:cubicBezTo>
                <a:cubicBezTo>
                  <a:pt x="2257778" y="1031052"/>
                  <a:pt x="2245101" y="1031977"/>
                  <a:pt x="2235200" y="1038578"/>
                </a:cubicBezTo>
                <a:cubicBezTo>
                  <a:pt x="2223911" y="1046104"/>
                  <a:pt x="2213732" y="1055645"/>
                  <a:pt x="2201334" y="1061155"/>
                </a:cubicBezTo>
                <a:cubicBezTo>
                  <a:pt x="2179586" y="1070821"/>
                  <a:pt x="2156178" y="1076207"/>
                  <a:pt x="2133600" y="1083733"/>
                </a:cubicBezTo>
                <a:cubicBezTo>
                  <a:pt x="2122311" y="1087496"/>
                  <a:pt x="2111278" y="1092136"/>
                  <a:pt x="2099734" y="1095022"/>
                </a:cubicBezTo>
                <a:cubicBezTo>
                  <a:pt x="2043034" y="1109197"/>
                  <a:pt x="2069297" y="1101405"/>
                  <a:pt x="2020712" y="1117600"/>
                </a:cubicBezTo>
                <a:cubicBezTo>
                  <a:pt x="1998134" y="1140178"/>
                  <a:pt x="1983269" y="1175236"/>
                  <a:pt x="1952978" y="1185333"/>
                </a:cubicBezTo>
                <a:cubicBezTo>
                  <a:pt x="1941689" y="1189096"/>
                  <a:pt x="1929514" y="1190843"/>
                  <a:pt x="1919112" y="1196622"/>
                </a:cubicBezTo>
                <a:cubicBezTo>
                  <a:pt x="1802661" y="1261318"/>
                  <a:pt x="1894142" y="1227523"/>
                  <a:pt x="1817512" y="1253067"/>
                </a:cubicBezTo>
                <a:cubicBezTo>
                  <a:pt x="1809986" y="1275645"/>
                  <a:pt x="1798300" y="1297240"/>
                  <a:pt x="1794934" y="1320800"/>
                </a:cubicBezTo>
                <a:cubicBezTo>
                  <a:pt x="1791171" y="1347141"/>
                  <a:pt x="1788863" y="1373731"/>
                  <a:pt x="1783645" y="1399822"/>
                </a:cubicBezTo>
                <a:cubicBezTo>
                  <a:pt x="1781311" y="1411491"/>
                  <a:pt x="1779790" y="1424397"/>
                  <a:pt x="1772356" y="1433689"/>
                </a:cubicBezTo>
                <a:cubicBezTo>
                  <a:pt x="1752840" y="1458084"/>
                  <a:pt x="1691454" y="1471945"/>
                  <a:pt x="1670756" y="1478844"/>
                </a:cubicBezTo>
                <a:lnTo>
                  <a:pt x="1636889" y="1490133"/>
                </a:lnTo>
                <a:cubicBezTo>
                  <a:pt x="1548641" y="1548967"/>
                  <a:pt x="1635190" y="1499447"/>
                  <a:pt x="1422400" y="1524000"/>
                </a:cubicBezTo>
                <a:cubicBezTo>
                  <a:pt x="1384278" y="1528399"/>
                  <a:pt x="1309512" y="1546578"/>
                  <a:pt x="1309512" y="1546578"/>
                </a:cubicBezTo>
                <a:cubicBezTo>
                  <a:pt x="1298223" y="1554104"/>
                  <a:pt x="1282376" y="1557375"/>
                  <a:pt x="1275645" y="1569155"/>
                </a:cubicBezTo>
                <a:cubicBezTo>
                  <a:pt x="1260680" y="1595344"/>
                  <a:pt x="1260214" y="1643752"/>
                  <a:pt x="1275645" y="1670755"/>
                </a:cubicBezTo>
                <a:cubicBezTo>
                  <a:pt x="1289017" y="1694156"/>
                  <a:pt x="1321798" y="1712813"/>
                  <a:pt x="1343378" y="1727200"/>
                </a:cubicBezTo>
                <a:cubicBezTo>
                  <a:pt x="1433689" y="1723437"/>
                  <a:pt x="1524152" y="1722351"/>
                  <a:pt x="1614312" y="1715911"/>
                </a:cubicBezTo>
                <a:cubicBezTo>
                  <a:pt x="1632352" y="1714622"/>
                  <a:pt x="1674400" y="1699644"/>
                  <a:pt x="1693334" y="1693333"/>
                </a:cubicBezTo>
                <a:cubicBezTo>
                  <a:pt x="1704623" y="1685807"/>
                  <a:pt x="1714802" y="1676265"/>
                  <a:pt x="1727200" y="1670755"/>
                </a:cubicBezTo>
                <a:cubicBezTo>
                  <a:pt x="1748948" y="1661089"/>
                  <a:pt x="1794934" y="1648178"/>
                  <a:pt x="1794934" y="1648178"/>
                </a:cubicBezTo>
                <a:cubicBezTo>
                  <a:pt x="1942584" y="1655561"/>
                  <a:pt x="1995420" y="1597594"/>
                  <a:pt x="2043289" y="1693333"/>
                </a:cubicBezTo>
                <a:cubicBezTo>
                  <a:pt x="2048611" y="1703976"/>
                  <a:pt x="2050815" y="1715911"/>
                  <a:pt x="2054578" y="1727200"/>
                </a:cubicBezTo>
                <a:cubicBezTo>
                  <a:pt x="2050815" y="1753541"/>
                  <a:pt x="2054095" y="1781907"/>
                  <a:pt x="2043289" y="1806222"/>
                </a:cubicBezTo>
                <a:cubicBezTo>
                  <a:pt x="2037779" y="1818620"/>
                  <a:pt x="2019017" y="1819206"/>
                  <a:pt x="2009423" y="1828800"/>
                </a:cubicBezTo>
                <a:cubicBezTo>
                  <a:pt x="1952985" y="1885239"/>
                  <a:pt x="2035931" y="1854487"/>
                  <a:pt x="1919112" y="1873955"/>
                </a:cubicBezTo>
                <a:cubicBezTo>
                  <a:pt x="1907823" y="1877718"/>
                  <a:pt x="1896861" y="1882663"/>
                  <a:pt x="1885245" y="1885244"/>
                </a:cubicBezTo>
                <a:cubicBezTo>
                  <a:pt x="1834572" y="1896505"/>
                  <a:pt x="1764826" y="1902387"/>
                  <a:pt x="1715912" y="1907822"/>
                </a:cubicBezTo>
                <a:cubicBezTo>
                  <a:pt x="1630790" y="1936196"/>
                  <a:pt x="1735710" y="1897922"/>
                  <a:pt x="1648178" y="1941689"/>
                </a:cubicBezTo>
                <a:cubicBezTo>
                  <a:pt x="1637535" y="1947011"/>
                  <a:pt x="1624955" y="1947657"/>
                  <a:pt x="1614312" y="1952978"/>
                </a:cubicBezTo>
                <a:cubicBezTo>
                  <a:pt x="1602177" y="1959046"/>
                  <a:pt x="1592580" y="1969488"/>
                  <a:pt x="1580445" y="1975555"/>
                </a:cubicBezTo>
                <a:cubicBezTo>
                  <a:pt x="1569802" y="1980877"/>
                  <a:pt x="1557515" y="1982156"/>
                  <a:pt x="1546578" y="1986844"/>
                </a:cubicBezTo>
                <a:cubicBezTo>
                  <a:pt x="1531110" y="1993473"/>
                  <a:pt x="1516891" y="2002793"/>
                  <a:pt x="1501423" y="2009422"/>
                </a:cubicBezTo>
                <a:cubicBezTo>
                  <a:pt x="1490486" y="2014110"/>
                  <a:pt x="1478494" y="2016023"/>
                  <a:pt x="1467556" y="2020711"/>
                </a:cubicBezTo>
                <a:cubicBezTo>
                  <a:pt x="1452088" y="2027340"/>
                  <a:pt x="1438798" y="2039505"/>
                  <a:pt x="1422400" y="2043289"/>
                </a:cubicBezTo>
                <a:cubicBezTo>
                  <a:pt x="1389198" y="2050951"/>
                  <a:pt x="1354667" y="2050815"/>
                  <a:pt x="1320800" y="2054578"/>
                </a:cubicBezTo>
                <a:cubicBezTo>
                  <a:pt x="1286933" y="2050815"/>
                  <a:pt x="1251526" y="2054065"/>
                  <a:pt x="1219200" y="2043289"/>
                </a:cubicBezTo>
                <a:cubicBezTo>
                  <a:pt x="1193390" y="2034685"/>
                  <a:pt x="1171439" y="1984528"/>
                  <a:pt x="1162756" y="1964267"/>
                </a:cubicBezTo>
                <a:cubicBezTo>
                  <a:pt x="1158068" y="1953330"/>
                  <a:pt x="1158068" y="1940301"/>
                  <a:pt x="1151467" y="1930400"/>
                </a:cubicBezTo>
                <a:cubicBezTo>
                  <a:pt x="1142611" y="1917116"/>
                  <a:pt x="1130202" y="1906335"/>
                  <a:pt x="1117600" y="1896533"/>
                </a:cubicBezTo>
                <a:cubicBezTo>
                  <a:pt x="1096181" y="1879874"/>
                  <a:pt x="1049867" y="1851378"/>
                  <a:pt x="1049867" y="1851378"/>
                </a:cubicBezTo>
                <a:lnTo>
                  <a:pt x="508000" y="1862667"/>
                </a:lnTo>
                <a:cubicBezTo>
                  <a:pt x="496110" y="1863133"/>
                  <a:pt x="486001" y="1873076"/>
                  <a:pt x="474134" y="1873955"/>
                </a:cubicBezTo>
                <a:cubicBezTo>
                  <a:pt x="383991" y="1880632"/>
                  <a:pt x="293511" y="1881481"/>
                  <a:pt x="203200" y="1885244"/>
                </a:cubicBezTo>
                <a:cubicBezTo>
                  <a:pt x="110224" y="1916236"/>
                  <a:pt x="159027" y="1911188"/>
                  <a:pt x="56445" y="1896533"/>
                </a:cubicBezTo>
                <a:cubicBezTo>
                  <a:pt x="41790" y="1852570"/>
                  <a:pt x="9407" y="1858904"/>
                  <a:pt x="0" y="1851378"/>
                </a:cubicBezTo>
                <a:close/>
              </a:path>
            </a:pathLst>
          </a:custGeom>
          <a:solidFill>
            <a:srgbClr val="92D050">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p:txBody>
          <a:bodyPr/>
          <a:lstStyle/>
          <a:p>
            <a:r>
              <a:rPr lang="en-US" dirty="0" smtClean="0"/>
              <a:t>do not indicate jurisdiction on map</a:t>
            </a:r>
            <a:endParaRPr lang="en-US" dirty="0"/>
          </a:p>
        </p:txBody>
      </p:sp>
      <p:sp>
        <p:nvSpPr>
          <p:cNvPr id="6" name="Freeform 5"/>
          <p:cNvSpPr/>
          <p:nvPr/>
        </p:nvSpPr>
        <p:spPr>
          <a:xfrm>
            <a:off x="406400" y="2280356"/>
            <a:ext cx="4605867" cy="1976547"/>
          </a:xfrm>
          <a:custGeom>
            <a:avLst/>
            <a:gdLst>
              <a:gd name="connsiteX0" fmla="*/ 0 w 4605867"/>
              <a:gd name="connsiteY0" fmla="*/ 214488 h 1976547"/>
              <a:gd name="connsiteX1" fmla="*/ 191911 w 4605867"/>
              <a:gd name="connsiteY1" fmla="*/ 191911 h 1976547"/>
              <a:gd name="connsiteX2" fmla="*/ 304800 w 4605867"/>
              <a:gd name="connsiteY2" fmla="*/ 169333 h 1976547"/>
              <a:gd name="connsiteX3" fmla="*/ 349956 w 4605867"/>
              <a:gd name="connsiteY3" fmla="*/ 146755 h 1976547"/>
              <a:gd name="connsiteX4" fmla="*/ 383822 w 4605867"/>
              <a:gd name="connsiteY4" fmla="*/ 135466 h 1976547"/>
              <a:gd name="connsiteX5" fmla="*/ 428978 w 4605867"/>
              <a:gd name="connsiteY5" fmla="*/ 112888 h 1976547"/>
              <a:gd name="connsiteX6" fmla="*/ 462844 w 4605867"/>
              <a:gd name="connsiteY6" fmla="*/ 101600 h 1976547"/>
              <a:gd name="connsiteX7" fmla="*/ 519289 w 4605867"/>
              <a:gd name="connsiteY7" fmla="*/ 79022 h 1976547"/>
              <a:gd name="connsiteX8" fmla="*/ 722489 w 4605867"/>
              <a:gd name="connsiteY8" fmla="*/ 33866 h 1976547"/>
              <a:gd name="connsiteX9" fmla="*/ 857956 w 4605867"/>
              <a:gd name="connsiteY9" fmla="*/ 22577 h 1976547"/>
              <a:gd name="connsiteX10" fmla="*/ 936978 w 4605867"/>
              <a:gd name="connsiteY10" fmla="*/ 11288 h 1976547"/>
              <a:gd name="connsiteX11" fmla="*/ 1027289 w 4605867"/>
              <a:gd name="connsiteY11" fmla="*/ 0 h 1976547"/>
              <a:gd name="connsiteX12" fmla="*/ 1253067 w 4605867"/>
              <a:gd name="connsiteY12" fmla="*/ 11288 h 1976547"/>
              <a:gd name="connsiteX13" fmla="*/ 1320800 w 4605867"/>
              <a:gd name="connsiteY13" fmla="*/ 56444 h 1976547"/>
              <a:gd name="connsiteX14" fmla="*/ 1354667 w 4605867"/>
              <a:gd name="connsiteY14" fmla="*/ 101600 h 1976547"/>
              <a:gd name="connsiteX15" fmla="*/ 1388533 w 4605867"/>
              <a:gd name="connsiteY15" fmla="*/ 124177 h 1976547"/>
              <a:gd name="connsiteX16" fmla="*/ 1456267 w 4605867"/>
              <a:gd name="connsiteY16" fmla="*/ 225777 h 1976547"/>
              <a:gd name="connsiteX17" fmla="*/ 1478844 w 4605867"/>
              <a:gd name="connsiteY17" fmla="*/ 259644 h 1976547"/>
              <a:gd name="connsiteX18" fmla="*/ 1546578 w 4605867"/>
              <a:gd name="connsiteY18" fmla="*/ 372533 h 1976547"/>
              <a:gd name="connsiteX19" fmla="*/ 1580444 w 4605867"/>
              <a:gd name="connsiteY19" fmla="*/ 395111 h 1976547"/>
              <a:gd name="connsiteX20" fmla="*/ 1670756 w 4605867"/>
              <a:gd name="connsiteY20" fmla="*/ 519288 h 1976547"/>
              <a:gd name="connsiteX21" fmla="*/ 1704622 w 4605867"/>
              <a:gd name="connsiteY21" fmla="*/ 564444 h 1976547"/>
              <a:gd name="connsiteX22" fmla="*/ 1727200 w 4605867"/>
              <a:gd name="connsiteY22" fmla="*/ 598311 h 1976547"/>
              <a:gd name="connsiteX23" fmla="*/ 1772356 w 4605867"/>
              <a:gd name="connsiteY23" fmla="*/ 632177 h 1976547"/>
              <a:gd name="connsiteX24" fmla="*/ 1806222 w 4605867"/>
              <a:gd name="connsiteY24" fmla="*/ 677333 h 1976547"/>
              <a:gd name="connsiteX25" fmla="*/ 1851378 w 4605867"/>
              <a:gd name="connsiteY25" fmla="*/ 711200 h 1976547"/>
              <a:gd name="connsiteX26" fmla="*/ 1873956 w 4605867"/>
              <a:gd name="connsiteY26" fmla="*/ 745066 h 1976547"/>
              <a:gd name="connsiteX27" fmla="*/ 1919111 w 4605867"/>
              <a:gd name="connsiteY27" fmla="*/ 756355 h 1976547"/>
              <a:gd name="connsiteX28" fmla="*/ 1952978 w 4605867"/>
              <a:gd name="connsiteY28" fmla="*/ 778933 h 1976547"/>
              <a:gd name="connsiteX29" fmla="*/ 1998133 w 4605867"/>
              <a:gd name="connsiteY29" fmla="*/ 790222 h 1976547"/>
              <a:gd name="connsiteX30" fmla="*/ 2359378 w 4605867"/>
              <a:gd name="connsiteY30" fmla="*/ 778933 h 1976547"/>
              <a:gd name="connsiteX31" fmla="*/ 2404533 w 4605867"/>
              <a:gd name="connsiteY31" fmla="*/ 756355 h 1976547"/>
              <a:gd name="connsiteX32" fmla="*/ 2472267 w 4605867"/>
              <a:gd name="connsiteY32" fmla="*/ 733777 h 1976547"/>
              <a:gd name="connsiteX33" fmla="*/ 2540000 w 4605867"/>
              <a:gd name="connsiteY33" fmla="*/ 666044 h 1976547"/>
              <a:gd name="connsiteX34" fmla="*/ 2562578 w 4605867"/>
              <a:gd name="connsiteY34" fmla="*/ 632177 h 1976547"/>
              <a:gd name="connsiteX35" fmla="*/ 2652889 w 4605867"/>
              <a:gd name="connsiteY35" fmla="*/ 541866 h 1976547"/>
              <a:gd name="connsiteX36" fmla="*/ 2698044 w 4605867"/>
              <a:gd name="connsiteY36" fmla="*/ 496711 h 1976547"/>
              <a:gd name="connsiteX37" fmla="*/ 2777067 w 4605867"/>
              <a:gd name="connsiteY37" fmla="*/ 417688 h 1976547"/>
              <a:gd name="connsiteX38" fmla="*/ 2810933 w 4605867"/>
              <a:gd name="connsiteY38" fmla="*/ 383822 h 1976547"/>
              <a:gd name="connsiteX39" fmla="*/ 2856089 w 4605867"/>
              <a:gd name="connsiteY39" fmla="*/ 372533 h 1976547"/>
              <a:gd name="connsiteX40" fmla="*/ 2946400 w 4605867"/>
              <a:gd name="connsiteY40" fmla="*/ 327377 h 1976547"/>
              <a:gd name="connsiteX41" fmla="*/ 3025422 w 4605867"/>
              <a:gd name="connsiteY41" fmla="*/ 304800 h 1976547"/>
              <a:gd name="connsiteX42" fmla="*/ 3093156 w 4605867"/>
              <a:gd name="connsiteY42" fmla="*/ 282222 h 1976547"/>
              <a:gd name="connsiteX43" fmla="*/ 3160889 w 4605867"/>
              <a:gd name="connsiteY43" fmla="*/ 270933 h 1976547"/>
              <a:gd name="connsiteX44" fmla="*/ 3476978 w 4605867"/>
              <a:gd name="connsiteY44" fmla="*/ 282222 h 1976547"/>
              <a:gd name="connsiteX45" fmla="*/ 3522133 w 4605867"/>
              <a:gd name="connsiteY45" fmla="*/ 293511 h 1976547"/>
              <a:gd name="connsiteX46" fmla="*/ 3544711 w 4605867"/>
              <a:gd name="connsiteY46" fmla="*/ 349955 h 1976547"/>
              <a:gd name="connsiteX47" fmla="*/ 3578578 w 4605867"/>
              <a:gd name="connsiteY47" fmla="*/ 383822 h 1976547"/>
              <a:gd name="connsiteX48" fmla="*/ 3635022 w 4605867"/>
              <a:gd name="connsiteY48" fmla="*/ 485422 h 1976547"/>
              <a:gd name="connsiteX49" fmla="*/ 3691467 w 4605867"/>
              <a:gd name="connsiteY49" fmla="*/ 508000 h 1976547"/>
              <a:gd name="connsiteX50" fmla="*/ 3736622 w 4605867"/>
              <a:gd name="connsiteY50" fmla="*/ 519288 h 1976547"/>
              <a:gd name="connsiteX51" fmla="*/ 3781778 w 4605867"/>
              <a:gd name="connsiteY51" fmla="*/ 541866 h 1976547"/>
              <a:gd name="connsiteX52" fmla="*/ 3815644 w 4605867"/>
              <a:gd name="connsiteY52" fmla="*/ 553155 h 1976547"/>
              <a:gd name="connsiteX53" fmla="*/ 3883378 w 4605867"/>
              <a:gd name="connsiteY53" fmla="*/ 598311 h 1976547"/>
              <a:gd name="connsiteX54" fmla="*/ 3917244 w 4605867"/>
              <a:gd name="connsiteY54" fmla="*/ 632177 h 1976547"/>
              <a:gd name="connsiteX55" fmla="*/ 3962400 w 4605867"/>
              <a:gd name="connsiteY55" fmla="*/ 688622 h 1976547"/>
              <a:gd name="connsiteX56" fmla="*/ 3996267 w 4605867"/>
              <a:gd name="connsiteY56" fmla="*/ 711200 h 1976547"/>
              <a:gd name="connsiteX57" fmla="*/ 4007556 w 4605867"/>
              <a:gd name="connsiteY57" fmla="*/ 745066 h 1976547"/>
              <a:gd name="connsiteX58" fmla="*/ 4052711 w 4605867"/>
              <a:gd name="connsiteY58" fmla="*/ 824088 h 1976547"/>
              <a:gd name="connsiteX59" fmla="*/ 4075289 w 4605867"/>
              <a:gd name="connsiteY59" fmla="*/ 914400 h 1976547"/>
              <a:gd name="connsiteX60" fmla="*/ 4086578 w 4605867"/>
              <a:gd name="connsiteY60" fmla="*/ 959555 h 1976547"/>
              <a:gd name="connsiteX61" fmla="*/ 4120444 w 4605867"/>
              <a:gd name="connsiteY61" fmla="*/ 1049866 h 1976547"/>
              <a:gd name="connsiteX62" fmla="*/ 4131733 w 4605867"/>
              <a:gd name="connsiteY62" fmla="*/ 1095022 h 1976547"/>
              <a:gd name="connsiteX63" fmla="*/ 4154311 w 4605867"/>
              <a:gd name="connsiteY63" fmla="*/ 1241777 h 1976547"/>
              <a:gd name="connsiteX64" fmla="*/ 4176889 w 4605867"/>
              <a:gd name="connsiteY64" fmla="*/ 1399822 h 1976547"/>
              <a:gd name="connsiteX65" fmla="*/ 4188178 w 4605867"/>
              <a:gd name="connsiteY65" fmla="*/ 1444977 h 1976547"/>
              <a:gd name="connsiteX66" fmla="*/ 4210756 w 4605867"/>
              <a:gd name="connsiteY66" fmla="*/ 1614311 h 1976547"/>
              <a:gd name="connsiteX67" fmla="*/ 4233333 w 4605867"/>
              <a:gd name="connsiteY67" fmla="*/ 1648177 h 1976547"/>
              <a:gd name="connsiteX68" fmla="*/ 4244622 w 4605867"/>
              <a:gd name="connsiteY68" fmla="*/ 1693333 h 1976547"/>
              <a:gd name="connsiteX69" fmla="*/ 4312356 w 4605867"/>
              <a:gd name="connsiteY69" fmla="*/ 1806222 h 1976547"/>
              <a:gd name="connsiteX70" fmla="*/ 4334933 w 4605867"/>
              <a:gd name="connsiteY70" fmla="*/ 1840088 h 1976547"/>
              <a:gd name="connsiteX71" fmla="*/ 4357511 w 4605867"/>
              <a:gd name="connsiteY71" fmla="*/ 1885244 h 1976547"/>
              <a:gd name="connsiteX72" fmla="*/ 4391378 w 4605867"/>
              <a:gd name="connsiteY72" fmla="*/ 1907822 h 1976547"/>
              <a:gd name="connsiteX73" fmla="*/ 4425244 w 4605867"/>
              <a:gd name="connsiteY73" fmla="*/ 1941688 h 1976547"/>
              <a:gd name="connsiteX74" fmla="*/ 4515556 w 4605867"/>
              <a:gd name="connsiteY74" fmla="*/ 1964266 h 1976547"/>
              <a:gd name="connsiteX75" fmla="*/ 4605867 w 4605867"/>
              <a:gd name="connsiteY75" fmla="*/ 1975555 h 1976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605867" h="1976547">
                <a:moveTo>
                  <a:pt x="0" y="214488"/>
                </a:moveTo>
                <a:cubicBezTo>
                  <a:pt x="105591" y="203930"/>
                  <a:pt x="99215" y="206172"/>
                  <a:pt x="191911" y="191911"/>
                </a:cubicBezTo>
                <a:cubicBezTo>
                  <a:pt x="213964" y="188518"/>
                  <a:pt x="278776" y="179092"/>
                  <a:pt x="304800" y="169333"/>
                </a:cubicBezTo>
                <a:cubicBezTo>
                  <a:pt x="320557" y="163424"/>
                  <a:pt x="334488" y="153384"/>
                  <a:pt x="349956" y="146755"/>
                </a:cubicBezTo>
                <a:cubicBezTo>
                  <a:pt x="360893" y="142068"/>
                  <a:pt x="372885" y="140153"/>
                  <a:pt x="383822" y="135466"/>
                </a:cubicBezTo>
                <a:cubicBezTo>
                  <a:pt x="399290" y="128837"/>
                  <a:pt x="413510" y="119517"/>
                  <a:pt x="428978" y="112888"/>
                </a:cubicBezTo>
                <a:cubicBezTo>
                  <a:pt x="439915" y="108201"/>
                  <a:pt x="451702" y="105778"/>
                  <a:pt x="462844" y="101600"/>
                </a:cubicBezTo>
                <a:cubicBezTo>
                  <a:pt x="481818" y="94485"/>
                  <a:pt x="499921" y="84982"/>
                  <a:pt x="519289" y="79022"/>
                </a:cubicBezTo>
                <a:cubicBezTo>
                  <a:pt x="553772" y="68412"/>
                  <a:pt x="694255" y="36219"/>
                  <a:pt x="722489" y="33866"/>
                </a:cubicBezTo>
                <a:cubicBezTo>
                  <a:pt x="767645" y="30103"/>
                  <a:pt x="812893" y="27321"/>
                  <a:pt x="857956" y="22577"/>
                </a:cubicBezTo>
                <a:cubicBezTo>
                  <a:pt x="884418" y="19792"/>
                  <a:pt x="910603" y="14805"/>
                  <a:pt x="936978" y="11288"/>
                </a:cubicBezTo>
                <a:lnTo>
                  <a:pt x="1027289" y="0"/>
                </a:lnTo>
                <a:cubicBezTo>
                  <a:pt x="1102548" y="3763"/>
                  <a:pt x="1177997" y="4760"/>
                  <a:pt x="1253067" y="11288"/>
                </a:cubicBezTo>
                <a:cubicBezTo>
                  <a:pt x="1286030" y="14154"/>
                  <a:pt x="1300051" y="32237"/>
                  <a:pt x="1320800" y="56444"/>
                </a:cubicBezTo>
                <a:cubicBezTo>
                  <a:pt x="1333045" y="70729"/>
                  <a:pt x="1341363" y="88296"/>
                  <a:pt x="1354667" y="101600"/>
                </a:cubicBezTo>
                <a:cubicBezTo>
                  <a:pt x="1364260" y="111193"/>
                  <a:pt x="1377244" y="116651"/>
                  <a:pt x="1388533" y="124177"/>
                </a:cubicBezTo>
                <a:lnTo>
                  <a:pt x="1456267" y="225777"/>
                </a:lnTo>
                <a:cubicBezTo>
                  <a:pt x="1463793" y="237066"/>
                  <a:pt x="1472776" y="247509"/>
                  <a:pt x="1478844" y="259644"/>
                </a:cubicBezTo>
                <a:cubicBezTo>
                  <a:pt x="1492437" y="286829"/>
                  <a:pt x="1526143" y="358909"/>
                  <a:pt x="1546578" y="372533"/>
                </a:cubicBezTo>
                <a:lnTo>
                  <a:pt x="1580444" y="395111"/>
                </a:lnTo>
                <a:cubicBezTo>
                  <a:pt x="1623899" y="460291"/>
                  <a:pt x="1594873" y="418111"/>
                  <a:pt x="1670756" y="519288"/>
                </a:cubicBezTo>
                <a:cubicBezTo>
                  <a:pt x="1682045" y="534340"/>
                  <a:pt x="1694185" y="548789"/>
                  <a:pt x="1704622" y="564444"/>
                </a:cubicBezTo>
                <a:cubicBezTo>
                  <a:pt x="1712148" y="575733"/>
                  <a:pt x="1717606" y="588717"/>
                  <a:pt x="1727200" y="598311"/>
                </a:cubicBezTo>
                <a:cubicBezTo>
                  <a:pt x="1740504" y="611615"/>
                  <a:pt x="1759052" y="618873"/>
                  <a:pt x="1772356" y="632177"/>
                </a:cubicBezTo>
                <a:cubicBezTo>
                  <a:pt x="1785660" y="645481"/>
                  <a:pt x="1792918" y="664029"/>
                  <a:pt x="1806222" y="677333"/>
                </a:cubicBezTo>
                <a:cubicBezTo>
                  <a:pt x="1819526" y="690637"/>
                  <a:pt x="1838074" y="697896"/>
                  <a:pt x="1851378" y="711200"/>
                </a:cubicBezTo>
                <a:cubicBezTo>
                  <a:pt x="1860972" y="720794"/>
                  <a:pt x="1862667" y="737540"/>
                  <a:pt x="1873956" y="745066"/>
                </a:cubicBezTo>
                <a:cubicBezTo>
                  <a:pt x="1886865" y="753672"/>
                  <a:pt x="1904059" y="752592"/>
                  <a:pt x="1919111" y="756355"/>
                </a:cubicBezTo>
                <a:cubicBezTo>
                  <a:pt x="1930400" y="763881"/>
                  <a:pt x="1940507" y="773588"/>
                  <a:pt x="1952978" y="778933"/>
                </a:cubicBezTo>
                <a:cubicBezTo>
                  <a:pt x="1967238" y="785045"/>
                  <a:pt x="1982618" y="790222"/>
                  <a:pt x="1998133" y="790222"/>
                </a:cubicBezTo>
                <a:cubicBezTo>
                  <a:pt x="2118607" y="790222"/>
                  <a:pt x="2238963" y="782696"/>
                  <a:pt x="2359378" y="778933"/>
                </a:cubicBezTo>
                <a:cubicBezTo>
                  <a:pt x="2374430" y="771407"/>
                  <a:pt x="2388908" y="762605"/>
                  <a:pt x="2404533" y="756355"/>
                </a:cubicBezTo>
                <a:cubicBezTo>
                  <a:pt x="2426630" y="747516"/>
                  <a:pt x="2472267" y="733777"/>
                  <a:pt x="2472267" y="733777"/>
                </a:cubicBezTo>
                <a:cubicBezTo>
                  <a:pt x="2494845" y="711199"/>
                  <a:pt x="2522289" y="692611"/>
                  <a:pt x="2540000" y="666044"/>
                </a:cubicBezTo>
                <a:cubicBezTo>
                  <a:pt x="2547526" y="654755"/>
                  <a:pt x="2553451" y="642216"/>
                  <a:pt x="2562578" y="632177"/>
                </a:cubicBezTo>
                <a:cubicBezTo>
                  <a:pt x="2591216" y="600676"/>
                  <a:pt x="2622785" y="571970"/>
                  <a:pt x="2652889" y="541866"/>
                </a:cubicBezTo>
                <a:lnTo>
                  <a:pt x="2698044" y="496711"/>
                </a:lnTo>
                <a:lnTo>
                  <a:pt x="2777067" y="417688"/>
                </a:lnTo>
                <a:cubicBezTo>
                  <a:pt x="2788356" y="406399"/>
                  <a:pt x="2795445" y="387694"/>
                  <a:pt x="2810933" y="383822"/>
                </a:cubicBezTo>
                <a:lnTo>
                  <a:pt x="2856089" y="372533"/>
                </a:lnTo>
                <a:cubicBezTo>
                  <a:pt x="2886193" y="357481"/>
                  <a:pt x="2914470" y="338020"/>
                  <a:pt x="2946400" y="327377"/>
                </a:cubicBezTo>
                <a:cubicBezTo>
                  <a:pt x="3060219" y="289437"/>
                  <a:pt x="2883672" y="347324"/>
                  <a:pt x="3025422" y="304800"/>
                </a:cubicBezTo>
                <a:cubicBezTo>
                  <a:pt x="3048218" y="297961"/>
                  <a:pt x="3069681" y="286135"/>
                  <a:pt x="3093156" y="282222"/>
                </a:cubicBezTo>
                <a:lnTo>
                  <a:pt x="3160889" y="270933"/>
                </a:lnTo>
                <a:cubicBezTo>
                  <a:pt x="3266252" y="274696"/>
                  <a:pt x="3371753" y="275645"/>
                  <a:pt x="3476978" y="282222"/>
                </a:cubicBezTo>
                <a:cubicBezTo>
                  <a:pt x="3492463" y="283190"/>
                  <a:pt x="3511162" y="282540"/>
                  <a:pt x="3522133" y="293511"/>
                </a:cubicBezTo>
                <a:cubicBezTo>
                  <a:pt x="3536462" y="307840"/>
                  <a:pt x="3533971" y="332771"/>
                  <a:pt x="3544711" y="349955"/>
                </a:cubicBezTo>
                <a:cubicBezTo>
                  <a:pt x="3553173" y="363493"/>
                  <a:pt x="3567289" y="372533"/>
                  <a:pt x="3578578" y="383822"/>
                </a:cubicBezTo>
                <a:cubicBezTo>
                  <a:pt x="3594271" y="430902"/>
                  <a:pt x="3592333" y="458741"/>
                  <a:pt x="3635022" y="485422"/>
                </a:cubicBezTo>
                <a:cubicBezTo>
                  <a:pt x="3652206" y="496162"/>
                  <a:pt x="3672242" y="501592"/>
                  <a:pt x="3691467" y="508000"/>
                </a:cubicBezTo>
                <a:cubicBezTo>
                  <a:pt x="3706186" y="512906"/>
                  <a:pt x="3721570" y="515525"/>
                  <a:pt x="3736622" y="519288"/>
                </a:cubicBezTo>
                <a:cubicBezTo>
                  <a:pt x="3751674" y="526814"/>
                  <a:pt x="3766310" y="535237"/>
                  <a:pt x="3781778" y="541866"/>
                </a:cubicBezTo>
                <a:cubicBezTo>
                  <a:pt x="3792715" y="546553"/>
                  <a:pt x="3805743" y="546554"/>
                  <a:pt x="3815644" y="553155"/>
                </a:cubicBezTo>
                <a:cubicBezTo>
                  <a:pt x="3900204" y="609529"/>
                  <a:pt x="3802852" y="571469"/>
                  <a:pt x="3883378" y="598311"/>
                </a:cubicBezTo>
                <a:cubicBezTo>
                  <a:pt x="3894667" y="609600"/>
                  <a:pt x="3906731" y="620162"/>
                  <a:pt x="3917244" y="632177"/>
                </a:cubicBezTo>
                <a:cubicBezTo>
                  <a:pt x="3933111" y="650310"/>
                  <a:pt x="3945362" y="671584"/>
                  <a:pt x="3962400" y="688622"/>
                </a:cubicBezTo>
                <a:cubicBezTo>
                  <a:pt x="3971994" y="698216"/>
                  <a:pt x="3984978" y="703674"/>
                  <a:pt x="3996267" y="711200"/>
                </a:cubicBezTo>
                <a:cubicBezTo>
                  <a:pt x="4000030" y="722489"/>
                  <a:pt x="4002235" y="734423"/>
                  <a:pt x="4007556" y="745066"/>
                </a:cubicBezTo>
                <a:cubicBezTo>
                  <a:pt x="4064239" y="858434"/>
                  <a:pt x="3993340" y="685557"/>
                  <a:pt x="4052711" y="824088"/>
                </a:cubicBezTo>
                <a:cubicBezTo>
                  <a:pt x="4066677" y="856674"/>
                  <a:pt x="4067134" y="877703"/>
                  <a:pt x="4075289" y="914400"/>
                </a:cubicBezTo>
                <a:cubicBezTo>
                  <a:pt x="4078655" y="929545"/>
                  <a:pt x="4082316" y="944637"/>
                  <a:pt x="4086578" y="959555"/>
                </a:cubicBezTo>
                <a:cubicBezTo>
                  <a:pt x="4102432" y="1015044"/>
                  <a:pt x="4096586" y="978291"/>
                  <a:pt x="4120444" y="1049866"/>
                </a:cubicBezTo>
                <a:cubicBezTo>
                  <a:pt x="4125350" y="1064585"/>
                  <a:pt x="4128367" y="1079876"/>
                  <a:pt x="4131733" y="1095022"/>
                </a:cubicBezTo>
                <a:cubicBezTo>
                  <a:pt x="4147964" y="1168061"/>
                  <a:pt x="4142236" y="1153225"/>
                  <a:pt x="4154311" y="1241777"/>
                </a:cubicBezTo>
                <a:cubicBezTo>
                  <a:pt x="4161501" y="1294506"/>
                  <a:pt x="4163982" y="1348194"/>
                  <a:pt x="4176889" y="1399822"/>
                </a:cubicBezTo>
                <a:lnTo>
                  <a:pt x="4188178" y="1444977"/>
                </a:lnTo>
                <a:cubicBezTo>
                  <a:pt x="4189863" y="1463510"/>
                  <a:pt x="4193496" y="1574037"/>
                  <a:pt x="4210756" y="1614311"/>
                </a:cubicBezTo>
                <a:cubicBezTo>
                  <a:pt x="4216100" y="1626781"/>
                  <a:pt x="4225807" y="1636888"/>
                  <a:pt x="4233333" y="1648177"/>
                </a:cubicBezTo>
                <a:cubicBezTo>
                  <a:pt x="4237096" y="1663229"/>
                  <a:pt x="4239174" y="1678806"/>
                  <a:pt x="4244622" y="1693333"/>
                </a:cubicBezTo>
                <a:cubicBezTo>
                  <a:pt x="4259498" y="1733003"/>
                  <a:pt x="4289852" y="1772466"/>
                  <a:pt x="4312356" y="1806222"/>
                </a:cubicBezTo>
                <a:cubicBezTo>
                  <a:pt x="4319882" y="1817511"/>
                  <a:pt x="4328866" y="1827953"/>
                  <a:pt x="4334933" y="1840088"/>
                </a:cubicBezTo>
                <a:cubicBezTo>
                  <a:pt x="4342459" y="1855140"/>
                  <a:pt x="4346738" y="1872316"/>
                  <a:pt x="4357511" y="1885244"/>
                </a:cubicBezTo>
                <a:cubicBezTo>
                  <a:pt x="4366197" y="1895667"/>
                  <a:pt x="4380955" y="1899136"/>
                  <a:pt x="4391378" y="1907822"/>
                </a:cubicBezTo>
                <a:cubicBezTo>
                  <a:pt x="4403642" y="1918042"/>
                  <a:pt x="4411961" y="1932832"/>
                  <a:pt x="4425244" y="1941688"/>
                </a:cubicBezTo>
                <a:cubicBezTo>
                  <a:pt x="4440727" y="1952010"/>
                  <a:pt x="4506437" y="1961986"/>
                  <a:pt x="4515556" y="1964266"/>
                </a:cubicBezTo>
                <a:cubicBezTo>
                  <a:pt x="4584511" y="1981505"/>
                  <a:pt x="4510264" y="1975555"/>
                  <a:pt x="4605867" y="1975555"/>
                </a:cubicBezTo>
              </a:path>
            </a:pathLst>
          </a:custGeom>
          <a:ln w="38100" cap="sq">
            <a:solidFill>
              <a:srgbClr val="7030A0"/>
            </a:solidFill>
            <a:headEnd type="oval"/>
            <a:tailEnd type="diamond"/>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sp>
        <p:nvSpPr>
          <p:cNvPr id="8" name="Freeform 7"/>
          <p:cNvSpPr/>
          <p:nvPr/>
        </p:nvSpPr>
        <p:spPr>
          <a:xfrm>
            <a:off x="3928533" y="1027289"/>
            <a:ext cx="2582002" cy="1671289"/>
          </a:xfrm>
          <a:custGeom>
            <a:avLst/>
            <a:gdLst>
              <a:gd name="connsiteX0" fmla="*/ 0 w 2582002"/>
              <a:gd name="connsiteY0" fmla="*/ 1546578 h 1671289"/>
              <a:gd name="connsiteX1" fmla="*/ 0 w 2582002"/>
              <a:gd name="connsiteY1" fmla="*/ 1546578 h 1671289"/>
              <a:gd name="connsiteX2" fmla="*/ 90311 w 2582002"/>
              <a:gd name="connsiteY2" fmla="*/ 1512711 h 1671289"/>
              <a:gd name="connsiteX3" fmla="*/ 169334 w 2582002"/>
              <a:gd name="connsiteY3" fmla="*/ 1467555 h 1671289"/>
              <a:gd name="connsiteX4" fmla="*/ 203200 w 2582002"/>
              <a:gd name="connsiteY4" fmla="*/ 1456267 h 1671289"/>
              <a:gd name="connsiteX5" fmla="*/ 237067 w 2582002"/>
              <a:gd name="connsiteY5" fmla="*/ 1433689 h 1671289"/>
              <a:gd name="connsiteX6" fmla="*/ 270934 w 2582002"/>
              <a:gd name="connsiteY6" fmla="*/ 1422400 h 1671289"/>
              <a:gd name="connsiteX7" fmla="*/ 304800 w 2582002"/>
              <a:gd name="connsiteY7" fmla="*/ 1388533 h 1671289"/>
              <a:gd name="connsiteX8" fmla="*/ 338667 w 2582002"/>
              <a:gd name="connsiteY8" fmla="*/ 1365955 h 1671289"/>
              <a:gd name="connsiteX9" fmla="*/ 417689 w 2582002"/>
              <a:gd name="connsiteY9" fmla="*/ 1275644 h 1671289"/>
              <a:gd name="connsiteX10" fmla="*/ 462845 w 2582002"/>
              <a:gd name="connsiteY10" fmla="*/ 1207911 h 1671289"/>
              <a:gd name="connsiteX11" fmla="*/ 485423 w 2582002"/>
              <a:gd name="connsiteY11" fmla="*/ 1140178 h 1671289"/>
              <a:gd name="connsiteX12" fmla="*/ 496711 w 2582002"/>
              <a:gd name="connsiteY12" fmla="*/ 1106311 h 1671289"/>
              <a:gd name="connsiteX13" fmla="*/ 530578 w 2582002"/>
              <a:gd name="connsiteY13" fmla="*/ 1038578 h 1671289"/>
              <a:gd name="connsiteX14" fmla="*/ 553156 w 2582002"/>
              <a:gd name="connsiteY14" fmla="*/ 936978 h 1671289"/>
              <a:gd name="connsiteX15" fmla="*/ 575734 w 2582002"/>
              <a:gd name="connsiteY15" fmla="*/ 903111 h 1671289"/>
              <a:gd name="connsiteX16" fmla="*/ 620889 w 2582002"/>
              <a:gd name="connsiteY16" fmla="*/ 824089 h 1671289"/>
              <a:gd name="connsiteX17" fmla="*/ 654756 w 2582002"/>
              <a:gd name="connsiteY17" fmla="*/ 722489 h 1671289"/>
              <a:gd name="connsiteX18" fmla="*/ 666045 w 2582002"/>
              <a:gd name="connsiteY18" fmla="*/ 688622 h 1671289"/>
              <a:gd name="connsiteX19" fmla="*/ 677334 w 2582002"/>
              <a:gd name="connsiteY19" fmla="*/ 643467 h 1671289"/>
              <a:gd name="connsiteX20" fmla="*/ 688623 w 2582002"/>
              <a:gd name="connsiteY20" fmla="*/ 519289 h 1671289"/>
              <a:gd name="connsiteX21" fmla="*/ 699911 w 2582002"/>
              <a:gd name="connsiteY21" fmla="*/ 485422 h 1671289"/>
              <a:gd name="connsiteX22" fmla="*/ 711200 w 2582002"/>
              <a:gd name="connsiteY22" fmla="*/ 440267 h 1671289"/>
              <a:gd name="connsiteX23" fmla="*/ 722489 w 2582002"/>
              <a:gd name="connsiteY23" fmla="*/ 90311 h 1671289"/>
              <a:gd name="connsiteX24" fmla="*/ 756356 w 2582002"/>
              <a:gd name="connsiteY24" fmla="*/ 22578 h 1671289"/>
              <a:gd name="connsiteX25" fmla="*/ 790223 w 2582002"/>
              <a:gd name="connsiteY25" fmla="*/ 0 h 1671289"/>
              <a:gd name="connsiteX26" fmla="*/ 880534 w 2582002"/>
              <a:gd name="connsiteY26" fmla="*/ 45155 h 1671289"/>
              <a:gd name="connsiteX27" fmla="*/ 903111 w 2582002"/>
              <a:gd name="connsiteY27" fmla="*/ 112889 h 1671289"/>
              <a:gd name="connsiteX28" fmla="*/ 914400 w 2582002"/>
              <a:gd name="connsiteY28" fmla="*/ 146755 h 1671289"/>
              <a:gd name="connsiteX29" fmla="*/ 903111 w 2582002"/>
              <a:gd name="connsiteY29" fmla="*/ 270933 h 1671289"/>
              <a:gd name="connsiteX30" fmla="*/ 891823 w 2582002"/>
              <a:gd name="connsiteY30" fmla="*/ 327378 h 1671289"/>
              <a:gd name="connsiteX31" fmla="*/ 914400 w 2582002"/>
              <a:gd name="connsiteY31" fmla="*/ 508000 h 1671289"/>
              <a:gd name="connsiteX32" fmla="*/ 936978 w 2582002"/>
              <a:gd name="connsiteY32" fmla="*/ 541867 h 1671289"/>
              <a:gd name="connsiteX33" fmla="*/ 948267 w 2582002"/>
              <a:gd name="connsiteY33" fmla="*/ 575733 h 1671289"/>
              <a:gd name="connsiteX34" fmla="*/ 970845 w 2582002"/>
              <a:gd name="connsiteY34" fmla="*/ 609600 h 1671289"/>
              <a:gd name="connsiteX35" fmla="*/ 1027289 w 2582002"/>
              <a:gd name="connsiteY35" fmla="*/ 711200 h 1671289"/>
              <a:gd name="connsiteX36" fmla="*/ 1095023 w 2582002"/>
              <a:gd name="connsiteY36" fmla="*/ 733778 h 1671289"/>
              <a:gd name="connsiteX37" fmla="*/ 1241778 w 2582002"/>
              <a:gd name="connsiteY37" fmla="*/ 722489 h 1671289"/>
              <a:gd name="connsiteX38" fmla="*/ 1275645 w 2582002"/>
              <a:gd name="connsiteY38" fmla="*/ 711200 h 1671289"/>
              <a:gd name="connsiteX39" fmla="*/ 1298223 w 2582002"/>
              <a:gd name="connsiteY39" fmla="*/ 677333 h 1671289"/>
              <a:gd name="connsiteX40" fmla="*/ 1332089 w 2582002"/>
              <a:gd name="connsiteY40" fmla="*/ 654755 h 1671289"/>
              <a:gd name="connsiteX41" fmla="*/ 1343378 w 2582002"/>
              <a:gd name="connsiteY41" fmla="*/ 620889 h 1671289"/>
              <a:gd name="connsiteX42" fmla="*/ 1411111 w 2582002"/>
              <a:gd name="connsiteY42" fmla="*/ 564444 h 1671289"/>
              <a:gd name="connsiteX43" fmla="*/ 1467556 w 2582002"/>
              <a:gd name="connsiteY43" fmla="*/ 508000 h 1671289"/>
              <a:gd name="connsiteX44" fmla="*/ 1478845 w 2582002"/>
              <a:gd name="connsiteY44" fmla="*/ 474133 h 1671289"/>
              <a:gd name="connsiteX45" fmla="*/ 1512711 w 2582002"/>
              <a:gd name="connsiteY45" fmla="*/ 451555 h 1671289"/>
              <a:gd name="connsiteX46" fmla="*/ 1546578 w 2582002"/>
              <a:gd name="connsiteY46" fmla="*/ 417689 h 1671289"/>
              <a:gd name="connsiteX47" fmla="*/ 1614311 w 2582002"/>
              <a:gd name="connsiteY47" fmla="*/ 383822 h 1671289"/>
              <a:gd name="connsiteX48" fmla="*/ 1659467 w 2582002"/>
              <a:gd name="connsiteY48" fmla="*/ 349955 h 1671289"/>
              <a:gd name="connsiteX49" fmla="*/ 1727200 w 2582002"/>
              <a:gd name="connsiteY49" fmla="*/ 293511 h 1671289"/>
              <a:gd name="connsiteX50" fmla="*/ 1794934 w 2582002"/>
              <a:gd name="connsiteY50" fmla="*/ 270933 h 1671289"/>
              <a:gd name="connsiteX51" fmla="*/ 1862667 w 2582002"/>
              <a:gd name="connsiteY51" fmla="*/ 214489 h 1671289"/>
              <a:gd name="connsiteX52" fmla="*/ 1896534 w 2582002"/>
              <a:gd name="connsiteY52" fmla="*/ 203200 h 1671289"/>
              <a:gd name="connsiteX53" fmla="*/ 1964267 w 2582002"/>
              <a:gd name="connsiteY53" fmla="*/ 158044 h 1671289"/>
              <a:gd name="connsiteX54" fmla="*/ 2065867 w 2582002"/>
              <a:gd name="connsiteY54" fmla="*/ 101600 h 1671289"/>
              <a:gd name="connsiteX55" fmla="*/ 2099734 w 2582002"/>
              <a:gd name="connsiteY55" fmla="*/ 79022 h 1671289"/>
              <a:gd name="connsiteX56" fmla="*/ 2167467 w 2582002"/>
              <a:gd name="connsiteY56" fmla="*/ 56444 h 1671289"/>
              <a:gd name="connsiteX57" fmla="*/ 2573867 w 2582002"/>
              <a:gd name="connsiteY57" fmla="*/ 67733 h 1671289"/>
              <a:gd name="connsiteX58" fmla="*/ 2562578 w 2582002"/>
              <a:gd name="connsiteY58" fmla="*/ 124178 h 1671289"/>
              <a:gd name="connsiteX59" fmla="*/ 2449689 w 2582002"/>
              <a:gd name="connsiteY59" fmla="*/ 180622 h 1671289"/>
              <a:gd name="connsiteX60" fmla="*/ 2404534 w 2582002"/>
              <a:gd name="connsiteY60" fmla="*/ 214489 h 1671289"/>
              <a:gd name="connsiteX61" fmla="*/ 2336800 w 2582002"/>
              <a:gd name="connsiteY61" fmla="*/ 237067 h 1671289"/>
              <a:gd name="connsiteX62" fmla="*/ 2269067 w 2582002"/>
              <a:gd name="connsiteY62" fmla="*/ 282222 h 1671289"/>
              <a:gd name="connsiteX63" fmla="*/ 2201334 w 2582002"/>
              <a:gd name="connsiteY63" fmla="*/ 338667 h 1671289"/>
              <a:gd name="connsiteX64" fmla="*/ 2167467 w 2582002"/>
              <a:gd name="connsiteY64" fmla="*/ 349955 h 1671289"/>
              <a:gd name="connsiteX65" fmla="*/ 2088445 w 2582002"/>
              <a:gd name="connsiteY65" fmla="*/ 406400 h 1671289"/>
              <a:gd name="connsiteX66" fmla="*/ 2054578 w 2582002"/>
              <a:gd name="connsiteY66" fmla="*/ 417689 h 1671289"/>
              <a:gd name="connsiteX67" fmla="*/ 1986845 w 2582002"/>
              <a:gd name="connsiteY67" fmla="*/ 451555 h 1671289"/>
              <a:gd name="connsiteX68" fmla="*/ 1964267 w 2582002"/>
              <a:gd name="connsiteY68" fmla="*/ 485422 h 1671289"/>
              <a:gd name="connsiteX69" fmla="*/ 1930400 w 2582002"/>
              <a:gd name="connsiteY69" fmla="*/ 508000 h 1671289"/>
              <a:gd name="connsiteX70" fmla="*/ 1907823 w 2582002"/>
              <a:gd name="connsiteY70" fmla="*/ 553155 h 1671289"/>
              <a:gd name="connsiteX71" fmla="*/ 1840089 w 2582002"/>
              <a:gd name="connsiteY71" fmla="*/ 620889 h 1671289"/>
              <a:gd name="connsiteX72" fmla="*/ 1806223 w 2582002"/>
              <a:gd name="connsiteY72" fmla="*/ 711200 h 1671289"/>
              <a:gd name="connsiteX73" fmla="*/ 1715911 w 2582002"/>
              <a:gd name="connsiteY73" fmla="*/ 812800 h 1671289"/>
              <a:gd name="connsiteX74" fmla="*/ 1693334 w 2582002"/>
              <a:gd name="connsiteY74" fmla="*/ 846667 h 1671289"/>
              <a:gd name="connsiteX75" fmla="*/ 1670756 w 2582002"/>
              <a:gd name="connsiteY75" fmla="*/ 891822 h 1671289"/>
              <a:gd name="connsiteX76" fmla="*/ 1636889 w 2582002"/>
              <a:gd name="connsiteY76" fmla="*/ 925689 h 1671289"/>
              <a:gd name="connsiteX77" fmla="*/ 1591734 w 2582002"/>
              <a:gd name="connsiteY77" fmla="*/ 993422 h 1671289"/>
              <a:gd name="connsiteX78" fmla="*/ 1557867 w 2582002"/>
              <a:gd name="connsiteY78" fmla="*/ 1004711 h 1671289"/>
              <a:gd name="connsiteX79" fmla="*/ 1524000 w 2582002"/>
              <a:gd name="connsiteY79" fmla="*/ 1027289 h 1671289"/>
              <a:gd name="connsiteX80" fmla="*/ 1399823 w 2582002"/>
              <a:gd name="connsiteY80" fmla="*/ 1049867 h 1671289"/>
              <a:gd name="connsiteX81" fmla="*/ 1264356 w 2582002"/>
              <a:gd name="connsiteY81" fmla="*/ 1106311 h 1671289"/>
              <a:gd name="connsiteX82" fmla="*/ 1185334 w 2582002"/>
              <a:gd name="connsiteY82" fmla="*/ 1151467 h 1671289"/>
              <a:gd name="connsiteX83" fmla="*/ 1151467 w 2582002"/>
              <a:gd name="connsiteY83" fmla="*/ 1174044 h 1671289"/>
              <a:gd name="connsiteX84" fmla="*/ 1106311 w 2582002"/>
              <a:gd name="connsiteY84" fmla="*/ 1185333 h 1671289"/>
              <a:gd name="connsiteX85" fmla="*/ 1072445 w 2582002"/>
              <a:gd name="connsiteY85" fmla="*/ 1196622 h 1671289"/>
              <a:gd name="connsiteX86" fmla="*/ 1049867 w 2582002"/>
              <a:gd name="connsiteY86" fmla="*/ 1230489 h 1671289"/>
              <a:gd name="connsiteX87" fmla="*/ 1016000 w 2582002"/>
              <a:gd name="connsiteY87" fmla="*/ 1253067 h 1671289"/>
              <a:gd name="connsiteX88" fmla="*/ 959556 w 2582002"/>
              <a:gd name="connsiteY88" fmla="*/ 1320800 h 1671289"/>
              <a:gd name="connsiteX89" fmla="*/ 936978 w 2582002"/>
              <a:gd name="connsiteY89" fmla="*/ 1388533 h 1671289"/>
              <a:gd name="connsiteX90" fmla="*/ 948267 w 2582002"/>
              <a:gd name="connsiteY90" fmla="*/ 1422400 h 1671289"/>
              <a:gd name="connsiteX91" fmla="*/ 1140178 w 2582002"/>
              <a:gd name="connsiteY91" fmla="*/ 1467555 h 1671289"/>
              <a:gd name="connsiteX92" fmla="*/ 1174045 w 2582002"/>
              <a:gd name="connsiteY92" fmla="*/ 1478844 h 1671289"/>
              <a:gd name="connsiteX93" fmla="*/ 1185334 w 2582002"/>
              <a:gd name="connsiteY93" fmla="*/ 1524000 h 1671289"/>
              <a:gd name="connsiteX94" fmla="*/ 1196623 w 2582002"/>
              <a:gd name="connsiteY94" fmla="*/ 1580444 h 1671289"/>
              <a:gd name="connsiteX95" fmla="*/ 1185334 w 2582002"/>
              <a:gd name="connsiteY95" fmla="*/ 1648178 h 1671289"/>
              <a:gd name="connsiteX96" fmla="*/ 1151467 w 2582002"/>
              <a:gd name="connsiteY96" fmla="*/ 1670755 h 1671289"/>
              <a:gd name="connsiteX97" fmla="*/ 1016000 w 2582002"/>
              <a:gd name="connsiteY97" fmla="*/ 1659467 h 1671289"/>
              <a:gd name="connsiteX98" fmla="*/ 948267 w 2582002"/>
              <a:gd name="connsiteY98" fmla="*/ 1636889 h 1671289"/>
              <a:gd name="connsiteX99" fmla="*/ 914400 w 2582002"/>
              <a:gd name="connsiteY99" fmla="*/ 1614311 h 1671289"/>
              <a:gd name="connsiteX100" fmla="*/ 846667 w 2582002"/>
              <a:gd name="connsiteY100" fmla="*/ 1603022 h 1671289"/>
              <a:gd name="connsiteX101" fmla="*/ 722489 w 2582002"/>
              <a:gd name="connsiteY101" fmla="*/ 1569155 h 1671289"/>
              <a:gd name="connsiteX102" fmla="*/ 485423 w 2582002"/>
              <a:gd name="connsiteY102" fmla="*/ 1557867 h 1671289"/>
              <a:gd name="connsiteX103" fmla="*/ 395111 w 2582002"/>
              <a:gd name="connsiteY103" fmla="*/ 1546578 h 1671289"/>
              <a:gd name="connsiteX104" fmla="*/ 237067 w 2582002"/>
              <a:gd name="connsiteY104" fmla="*/ 1524000 h 1671289"/>
              <a:gd name="connsiteX105" fmla="*/ 124178 w 2582002"/>
              <a:gd name="connsiteY105" fmla="*/ 1535289 h 1671289"/>
              <a:gd name="connsiteX106" fmla="*/ 90311 w 2582002"/>
              <a:gd name="connsiteY106" fmla="*/ 1546578 h 1671289"/>
              <a:gd name="connsiteX107" fmla="*/ 56445 w 2582002"/>
              <a:gd name="connsiteY107" fmla="*/ 1580444 h 1671289"/>
              <a:gd name="connsiteX108" fmla="*/ 33867 w 2582002"/>
              <a:gd name="connsiteY108" fmla="*/ 1614311 h 1671289"/>
              <a:gd name="connsiteX109" fmla="*/ 0 w 2582002"/>
              <a:gd name="connsiteY109" fmla="*/ 1546578 h 1671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2582002" h="1671289">
                <a:moveTo>
                  <a:pt x="0" y="1546578"/>
                </a:moveTo>
                <a:lnTo>
                  <a:pt x="0" y="1546578"/>
                </a:lnTo>
                <a:cubicBezTo>
                  <a:pt x="30104" y="1535289"/>
                  <a:pt x="60633" y="1525077"/>
                  <a:pt x="90311" y="1512711"/>
                </a:cubicBezTo>
                <a:cubicBezTo>
                  <a:pt x="209075" y="1463226"/>
                  <a:pt x="71904" y="1516269"/>
                  <a:pt x="169334" y="1467555"/>
                </a:cubicBezTo>
                <a:cubicBezTo>
                  <a:pt x="179977" y="1462234"/>
                  <a:pt x="191911" y="1460030"/>
                  <a:pt x="203200" y="1456267"/>
                </a:cubicBezTo>
                <a:cubicBezTo>
                  <a:pt x="214489" y="1448741"/>
                  <a:pt x="224932" y="1439757"/>
                  <a:pt x="237067" y="1433689"/>
                </a:cubicBezTo>
                <a:cubicBezTo>
                  <a:pt x="247710" y="1428367"/>
                  <a:pt x="261033" y="1429001"/>
                  <a:pt x="270934" y="1422400"/>
                </a:cubicBezTo>
                <a:cubicBezTo>
                  <a:pt x="284217" y="1413544"/>
                  <a:pt x="292536" y="1398754"/>
                  <a:pt x="304800" y="1388533"/>
                </a:cubicBezTo>
                <a:cubicBezTo>
                  <a:pt x="315223" y="1379847"/>
                  <a:pt x="327378" y="1373481"/>
                  <a:pt x="338667" y="1365955"/>
                </a:cubicBezTo>
                <a:cubicBezTo>
                  <a:pt x="391349" y="1286933"/>
                  <a:pt x="361245" y="1313274"/>
                  <a:pt x="417689" y="1275644"/>
                </a:cubicBezTo>
                <a:cubicBezTo>
                  <a:pt x="432741" y="1253066"/>
                  <a:pt x="454264" y="1233654"/>
                  <a:pt x="462845" y="1207911"/>
                </a:cubicBezTo>
                <a:lnTo>
                  <a:pt x="485423" y="1140178"/>
                </a:lnTo>
                <a:cubicBezTo>
                  <a:pt x="489186" y="1128889"/>
                  <a:pt x="490110" y="1116212"/>
                  <a:pt x="496711" y="1106311"/>
                </a:cubicBezTo>
                <a:cubicBezTo>
                  <a:pt x="525890" y="1062543"/>
                  <a:pt x="514998" y="1085315"/>
                  <a:pt x="530578" y="1038578"/>
                </a:cubicBezTo>
                <a:cubicBezTo>
                  <a:pt x="534914" y="1012562"/>
                  <a:pt x="539260" y="964769"/>
                  <a:pt x="553156" y="936978"/>
                </a:cubicBezTo>
                <a:cubicBezTo>
                  <a:pt x="559224" y="924843"/>
                  <a:pt x="569003" y="914891"/>
                  <a:pt x="575734" y="903111"/>
                </a:cubicBezTo>
                <a:cubicBezTo>
                  <a:pt x="633019" y="802860"/>
                  <a:pt x="565886" y="906592"/>
                  <a:pt x="620889" y="824089"/>
                </a:cubicBezTo>
                <a:lnTo>
                  <a:pt x="654756" y="722489"/>
                </a:lnTo>
                <a:cubicBezTo>
                  <a:pt x="658519" y="711200"/>
                  <a:pt x="663159" y="700166"/>
                  <a:pt x="666045" y="688622"/>
                </a:cubicBezTo>
                <a:lnTo>
                  <a:pt x="677334" y="643467"/>
                </a:lnTo>
                <a:cubicBezTo>
                  <a:pt x="681097" y="602074"/>
                  <a:pt x="682745" y="560435"/>
                  <a:pt x="688623" y="519289"/>
                </a:cubicBezTo>
                <a:cubicBezTo>
                  <a:pt x="690306" y="507509"/>
                  <a:pt x="696642" y="496864"/>
                  <a:pt x="699911" y="485422"/>
                </a:cubicBezTo>
                <a:cubicBezTo>
                  <a:pt x="704173" y="470504"/>
                  <a:pt x="707437" y="455319"/>
                  <a:pt x="711200" y="440267"/>
                </a:cubicBezTo>
                <a:cubicBezTo>
                  <a:pt x="714963" y="323615"/>
                  <a:pt x="715635" y="206822"/>
                  <a:pt x="722489" y="90311"/>
                </a:cubicBezTo>
                <a:cubicBezTo>
                  <a:pt x="723637" y="70800"/>
                  <a:pt x="743631" y="35302"/>
                  <a:pt x="756356" y="22578"/>
                </a:cubicBezTo>
                <a:cubicBezTo>
                  <a:pt x="765950" y="12984"/>
                  <a:pt x="778934" y="7526"/>
                  <a:pt x="790223" y="0"/>
                </a:cubicBezTo>
                <a:cubicBezTo>
                  <a:pt x="849913" y="9948"/>
                  <a:pt x="857959" y="-5639"/>
                  <a:pt x="880534" y="45155"/>
                </a:cubicBezTo>
                <a:cubicBezTo>
                  <a:pt x="890200" y="66903"/>
                  <a:pt x="895585" y="90311"/>
                  <a:pt x="903111" y="112889"/>
                </a:cubicBezTo>
                <a:lnTo>
                  <a:pt x="914400" y="146755"/>
                </a:lnTo>
                <a:cubicBezTo>
                  <a:pt x="910637" y="188148"/>
                  <a:pt x="908266" y="229691"/>
                  <a:pt x="903111" y="270933"/>
                </a:cubicBezTo>
                <a:cubicBezTo>
                  <a:pt x="900731" y="289972"/>
                  <a:pt x="891823" y="308190"/>
                  <a:pt x="891823" y="327378"/>
                </a:cubicBezTo>
                <a:cubicBezTo>
                  <a:pt x="891823" y="335577"/>
                  <a:pt x="905104" y="480113"/>
                  <a:pt x="914400" y="508000"/>
                </a:cubicBezTo>
                <a:cubicBezTo>
                  <a:pt x="918691" y="520871"/>
                  <a:pt x="930910" y="529732"/>
                  <a:pt x="936978" y="541867"/>
                </a:cubicBezTo>
                <a:cubicBezTo>
                  <a:pt x="942300" y="552510"/>
                  <a:pt x="942945" y="565090"/>
                  <a:pt x="948267" y="575733"/>
                </a:cubicBezTo>
                <a:cubicBezTo>
                  <a:pt x="954335" y="587868"/>
                  <a:pt x="964777" y="597465"/>
                  <a:pt x="970845" y="609600"/>
                </a:cubicBezTo>
                <a:cubicBezTo>
                  <a:pt x="986749" y="641408"/>
                  <a:pt x="984577" y="696963"/>
                  <a:pt x="1027289" y="711200"/>
                </a:cubicBezTo>
                <a:lnTo>
                  <a:pt x="1095023" y="733778"/>
                </a:lnTo>
                <a:cubicBezTo>
                  <a:pt x="1143941" y="730015"/>
                  <a:pt x="1193094" y="728575"/>
                  <a:pt x="1241778" y="722489"/>
                </a:cubicBezTo>
                <a:cubicBezTo>
                  <a:pt x="1253586" y="721013"/>
                  <a:pt x="1266353" y="718634"/>
                  <a:pt x="1275645" y="711200"/>
                </a:cubicBezTo>
                <a:cubicBezTo>
                  <a:pt x="1286240" y="702724"/>
                  <a:pt x="1288629" y="686927"/>
                  <a:pt x="1298223" y="677333"/>
                </a:cubicBezTo>
                <a:cubicBezTo>
                  <a:pt x="1307817" y="667739"/>
                  <a:pt x="1320800" y="662281"/>
                  <a:pt x="1332089" y="654755"/>
                </a:cubicBezTo>
                <a:cubicBezTo>
                  <a:pt x="1335852" y="643466"/>
                  <a:pt x="1336777" y="630790"/>
                  <a:pt x="1343378" y="620889"/>
                </a:cubicBezTo>
                <a:cubicBezTo>
                  <a:pt x="1360762" y="594813"/>
                  <a:pt x="1386122" y="581104"/>
                  <a:pt x="1411111" y="564444"/>
                </a:cubicBezTo>
                <a:cubicBezTo>
                  <a:pt x="1437586" y="485021"/>
                  <a:pt x="1397807" y="577749"/>
                  <a:pt x="1467556" y="508000"/>
                </a:cubicBezTo>
                <a:cubicBezTo>
                  <a:pt x="1475970" y="499586"/>
                  <a:pt x="1471411" y="483425"/>
                  <a:pt x="1478845" y="474133"/>
                </a:cubicBezTo>
                <a:cubicBezTo>
                  <a:pt x="1487320" y="463539"/>
                  <a:pt x="1502288" y="460241"/>
                  <a:pt x="1512711" y="451555"/>
                </a:cubicBezTo>
                <a:cubicBezTo>
                  <a:pt x="1524976" y="441335"/>
                  <a:pt x="1534313" y="427909"/>
                  <a:pt x="1546578" y="417689"/>
                </a:cubicBezTo>
                <a:cubicBezTo>
                  <a:pt x="1575757" y="393373"/>
                  <a:pt x="1580368" y="395137"/>
                  <a:pt x="1614311" y="383822"/>
                </a:cubicBezTo>
                <a:cubicBezTo>
                  <a:pt x="1629363" y="372533"/>
                  <a:pt x="1645181" y="362200"/>
                  <a:pt x="1659467" y="349955"/>
                </a:cubicBezTo>
                <a:cubicBezTo>
                  <a:pt x="1688093" y="325419"/>
                  <a:pt x="1692658" y="308863"/>
                  <a:pt x="1727200" y="293511"/>
                </a:cubicBezTo>
                <a:cubicBezTo>
                  <a:pt x="1748948" y="283845"/>
                  <a:pt x="1794934" y="270933"/>
                  <a:pt x="1794934" y="270933"/>
                </a:cubicBezTo>
                <a:cubicBezTo>
                  <a:pt x="1819900" y="245967"/>
                  <a:pt x="1831233" y="230206"/>
                  <a:pt x="1862667" y="214489"/>
                </a:cubicBezTo>
                <a:cubicBezTo>
                  <a:pt x="1873310" y="209167"/>
                  <a:pt x="1885245" y="206963"/>
                  <a:pt x="1896534" y="203200"/>
                </a:cubicBezTo>
                <a:cubicBezTo>
                  <a:pt x="1919112" y="188148"/>
                  <a:pt x="1938524" y="166625"/>
                  <a:pt x="1964267" y="158044"/>
                </a:cubicBezTo>
                <a:cubicBezTo>
                  <a:pt x="2023876" y="138174"/>
                  <a:pt x="1988233" y="153356"/>
                  <a:pt x="2065867" y="101600"/>
                </a:cubicBezTo>
                <a:cubicBezTo>
                  <a:pt x="2077156" y="94074"/>
                  <a:pt x="2086863" y="83313"/>
                  <a:pt x="2099734" y="79022"/>
                </a:cubicBezTo>
                <a:lnTo>
                  <a:pt x="2167467" y="56444"/>
                </a:lnTo>
                <a:cubicBezTo>
                  <a:pt x="2302934" y="60207"/>
                  <a:pt x="2440297" y="44835"/>
                  <a:pt x="2573867" y="67733"/>
                </a:cubicBezTo>
                <a:cubicBezTo>
                  <a:pt x="2592779" y="70975"/>
                  <a:pt x="2574358" y="109032"/>
                  <a:pt x="2562578" y="124178"/>
                </a:cubicBezTo>
                <a:cubicBezTo>
                  <a:pt x="2530136" y="165889"/>
                  <a:pt x="2493610" y="169642"/>
                  <a:pt x="2449689" y="180622"/>
                </a:cubicBezTo>
                <a:cubicBezTo>
                  <a:pt x="2434637" y="191911"/>
                  <a:pt x="2421362" y="206075"/>
                  <a:pt x="2404534" y="214489"/>
                </a:cubicBezTo>
                <a:cubicBezTo>
                  <a:pt x="2383247" y="225132"/>
                  <a:pt x="2356602" y="223866"/>
                  <a:pt x="2336800" y="237067"/>
                </a:cubicBezTo>
                <a:cubicBezTo>
                  <a:pt x="2314222" y="252119"/>
                  <a:pt x="2288254" y="263035"/>
                  <a:pt x="2269067" y="282222"/>
                </a:cubicBezTo>
                <a:cubicBezTo>
                  <a:pt x="2244103" y="307186"/>
                  <a:pt x="2232765" y="322952"/>
                  <a:pt x="2201334" y="338667"/>
                </a:cubicBezTo>
                <a:cubicBezTo>
                  <a:pt x="2190691" y="343989"/>
                  <a:pt x="2178756" y="346192"/>
                  <a:pt x="2167467" y="349955"/>
                </a:cubicBezTo>
                <a:cubicBezTo>
                  <a:pt x="2157245" y="357622"/>
                  <a:pt x="2104949" y="398148"/>
                  <a:pt x="2088445" y="406400"/>
                </a:cubicBezTo>
                <a:cubicBezTo>
                  <a:pt x="2077802" y="411722"/>
                  <a:pt x="2065221" y="412367"/>
                  <a:pt x="2054578" y="417689"/>
                </a:cubicBezTo>
                <a:cubicBezTo>
                  <a:pt x="1967048" y="461454"/>
                  <a:pt x="2071963" y="423184"/>
                  <a:pt x="1986845" y="451555"/>
                </a:cubicBezTo>
                <a:cubicBezTo>
                  <a:pt x="1979319" y="462844"/>
                  <a:pt x="1973861" y="475828"/>
                  <a:pt x="1964267" y="485422"/>
                </a:cubicBezTo>
                <a:cubicBezTo>
                  <a:pt x="1954673" y="495016"/>
                  <a:pt x="1939086" y="497577"/>
                  <a:pt x="1930400" y="508000"/>
                </a:cubicBezTo>
                <a:cubicBezTo>
                  <a:pt x="1919627" y="520928"/>
                  <a:pt x="1916742" y="538885"/>
                  <a:pt x="1907823" y="553155"/>
                </a:cubicBezTo>
                <a:cubicBezTo>
                  <a:pt x="1877818" y="601163"/>
                  <a:pt x="1880956" y="593644"/>
                  <a:pt x="1840089" y="620889"/>
                </a:cubicBezTo>
                <a:cubicBezTo>
                  <a:pt x="1767413" y="729899"/>
                  <a:pt x="1875969" y="557757"/>
                  <a:pt x="1806223" y="711200"/>
                </a:cubicBezTo>
                <a:cubicBezTo>
                  <a:pt x="1777469" y="774459"/>
                  <a:pt x="1764165" y="776609"/>
                  <a:pt x="1715911" y="812800"/>
                </a:cubicBezTo>
                <a:cubicBezTo>
                  <a:pt x="1708385" y="824089"/>
                  <a:pt x="1700065" y="834887"/>
                  <a:pt x="1693334" y="846667"/>
                </a:cubicBezTo>
                <a:cubicBezTo>
                  <a:pt x="1684985" y="861278"/>
                  <a:pt x="1680537" y="878128"/>
                  <a:pt x="1670756" y="891822"/>
                </a:cubicBezTo>
                <a:cubicBezTo>
                  <a:pt x="1661476" y="904813"/>
                  <a:pt x="1646691" y="913087"/>
                  <a:pt x="1636889" y="925689"/>
                </a:cubicBezTo>
                <a:cubicBezTo>
                  <a:pt x="1620230" y="947108"/>
                  <a:pt x="1617476" y="984841"/>
                  <a:pt x="1591734" y="993422"/>
                </a:cubicBezTo>
                <a:cubicBezTo>
                  <a:pt x="1580445" y="997185"/>
                  <a:pt x="1568510" y="999389"/>
                  <a:pt x="1557867" y="1004711"/>
                </a:cubicBezTo>
                <a:cubicBezTo>
                  <a:pt x="1545732" y="1010779"/>
                  <a:pt x="1536471" y="1021944"/>
                  <a:pt x="1524000" y="1027289"/>
                </a:cubicBezTo>
                <a:cubicBezTo>
                  <a:pt x="1497386" y="1038695"/>
                  <a:pt x="1418136" y="1047251"/>
                  <a:pt x="1399823" y="1049867"/>
                </a:cubicBezTo>
                <a:cubicBezTo>
                  <a:pt x="1295634" y="1101960"/>
                  <a:pt x="1342163" y="1086859"/>
                  <a:pt x="1264356" y="1106311"/>
                </a:cubicBezTo>
                <a:cubicBezTo>
                  <a:pt x="1155173" y="1188198"/>
                  <a:pt x="1271522" y="1108374"/>
                  <a:pt x="1185334" y="1151467"/>
                </a:cubicBezTo>
                <a:cubicBezTo>
                  <a:pt x="1173199" y="1157535"/>
                  <a:pt x="1163938" y="1168700"/>
                  <a:pt x="1151467" y="1174044"/>
                </a:cubicBezTo>
                <a:cubicBezTo>
                  <a:pt x="1137206" y="1180156"/>
                  <a:pt x="1121229" y="1181071"/>
                  <a:pt x="1106311" y="1185333"/>
                </a:cubicBezTo>
                <a:cubicBezTo>
                  <a:pt x="1094870" y="1188602"/>
                  <a:pt x="1083734" y="1192859"/>
                  <a:pt x="1072445" y="1196622"/>
                </a:cubicBezTo>
                <a:cubicBezTo>
                  <a:pt x="1064919" y="1207911"/>
                  <a:pt x="1059461" y="1220895"/>
                  <a:pt x="1049867" y="1230489"/>
                </a:cubicBezTo>
                <a:cubicBezTo>
                  <a:pt x="1040273" y="1240083"/>
                  <a:pt x="1026423" y="1244381"/>
                  <a:pt x="1016000" y="1253067"/>
                </a:cubicBezTo>
                <a:cubicBezTo>
                  <a:pt x="997234" y="1268705"/>
                  <a:pt x="970003" y="1297294"/>
                  <a:pt x="959556" y="1320800"/>
                </a:cubicBezTo>
                <a:cubicBezTo>
                  <a:pt x="949890" y="1342548"/>
                  <a:pt x="936978" y="1388533"/>
                  <a:pt x="936978" y="1388533"/>
                </a:cubicBezTo>
                <a:cubicBezTo>
                  <a:pt x="940741" y="1399822"/>
                  <a:pt x="941666" y="1412499"/>
                  <a:pt x="948267" y="1422400"/>
                </a:cubicBezTo>
                <a:cubicBezTo>
                  <a:pt x="994556" y="1491833"/>
                  <a:pt x="1048665" y="1461019"/>
                  <a:pt x="1140178" y="1467555"/>
                </a:cubicBezTo>
                <a:cubicBezTo>
                  <a:pt x="1151467" y="1471318"/>
                  <a:pt x="1166611" y="1469552"/>
                  <a:pt x="1174045" y="1478844"/>
                </a:cubicBezTo>
                <a:cubicBezTo>
                  <a:pt x="1183737" y="1490959"/>
                  <a:pt x="1181968" y="1508854"/>
                  <a:pt x="1185334" y="1524000"/>
                </a:cubicBezTo>
                <a:cubicBezTo>
                  <a:pt x="1189496" y="1542730"/>
                  <a:pt x="1192860" y="1561629"/>
                  <a:pt x="1196623" y="1580444"/>
                </a:cubicBezTo>
                <a:cubicBezTo>
                  <a:pt x="1192860" y="1603022"/>
                  <a:pt x="1195571" y="1627705"/>
                  <a:pt x="1185334" y="1648178"/>
                </a:cubicBezTo>
                <a:cubicBezTo>
                  <a:pt x="1179266" y="1660313"/>
                  <a:pt x="1165004" y="1669852"/>
                  <a:pt x="1151467" y="1670755"/>
                </a:cubicBezTo>
                <a:cubicBezTo>
                  <a:pt x="1106255" y="1673769"/>
                  <a:pt x="1061156" y="1663230"/>
                  <a:pt x="1016000" y="1659467"/>
                </a:cubicBezTo>
                <a:cubicBezTo>
                  <a:pt x="993422" y="1651941"/>
                  <a:pt x="968069" y="1650090"/>
                  <a:pt x="948267" y="1636889"/>
                </a:cubicBezTo>
                <a:cubicBezTo>
                  <a:pt x="936978" y="1629363"/>
                  <a:pt x="927271" y="1618602"/>
                  <a:pt x="914400" y="1614311"/>
                </a:cubicBezTo>
                <a:cubicBezTo>
                  <a:pt x="892686" y="1607073"/>
                  <a:pt x="869011" y="1607987"/>
                  <a:pt x="846667" y="1603022"/>
                </a:cubicBezTo>
                <a:cubicBezTo>
                  <a:pt x="788354" y="1590063"/>
                  <a:pt x="811328" y="1573385"/>
                  <a:pt x="722489" y="1569155"/>
                </a:cubicBezTo>
                <a:lnTo>
                  <a:pt x="485423" y="1557867"/>
                </a:lnTo>
                <a:lnTo>
                  <a:pt x="395111" y="1546578"/>
                </a:lnTo>
                <a:cubicBezTo>
                  <a:pt x="250522" y="1531358"/>
                  <a:pt x="312815" y="1549249"/>
                  <a:pt x="237067" y="1524000"/>
                </a:cubicBezTo>
                <a:cubicBezTo>
                  <a:pt x="199437" y="1527763"/>
                  <a:pt x="161556" y="1529539"/>
                  <a:pt x="124178" y="1535289"/>
                </a:cubicBezTo>
                <a:cubicBezTo>
                  <a:pt x="112417" y="1537098"/>
                  <a:pt x="100212" y="1539977"/>
                  <a:pt x="90311" y="1546578"/>
                </a:cubicBezTo>
                <a:cubicBezTo>
                  <a:pt x="77028" y="1555434"/>
                  <a:pt x="67734" y="1569155"/>
                  <a:pt x="56445" y="1580444"/>
                </a:cubicBezTo>
                <a:cubicBezTo>
                  <a:pt x="43966" y="1617881"/>
                  <a:pt x="57056" y="1614311"/>
                  <a:pt x="33867" y="1614311"/>
                </a:cubicBezTo>
                <a:lnTo>
                  <a:pt x="0" y="1546578"/>
                </a:lnTo>
                <a:close/>
              </a:path>
            </a:pathLst>
          </a:custGeom>
          <a:solidFill>
            <a:srgbClr val="92D050">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Freeform 6"/>
          <p:cNvSpPr/>
          <p:nvPr/>
        </p:nvSpPr>
        <p:spPr>
          <a:xfrm>
            <a:off x="5023555" y="2935111"/>
            <a:ext cx="4741334" cy="1774042"/>
          </a:xfrm>
          <a:custGeom>
            <a:avLst/>
            <a:gdLst>
              <a:gd name="connsiteX0" fmla="*/ 0 w 4741334"/>
              <a:gd name="connsiteY0" fmla="*/ 1332089 h 1774042"/>
              <a:gd name="connsiteX1" fmla="*/ 316089 w 4741334"/>
              <a:gd name="connsiteY1" fmla="*/ 1230489 h 1774042"/>
              <a:gd name="connsiteX2" fmla="*/ 349956 w 4741334"/>
              <a:gd name="connsiteY2" fmla="*/ 1207911 h 1774042"/>
              <a:gd name="connsiteX3" fmla="*/ 383823 w 4741334"/>
              <a:gd name="connsiteY3" fmla="*/ 1196622 h 1774042"/>
              <a:gd name="connsiteX4" fmla="*/ 417689 w 4741334"/>
              <a:gd name="connsiteY4" fmla="*/ 1162756 h 1774042"/>
              <a:gd name="connsiteX5" fmla="*/ 496712 w 4741334"/>
              <a:gd name="connsiteY5" fmla="*/ 1117600 h 1774042"/>
              <a:gd name="connsiteX6" fmla="*/ 564445 w 4741334"/>
              <a:gd name="connsiteY6" fmla="*/ 1072444 h 1774042"/>
              <a:gd name="connsiteX7" fmla="*/ 598312 w 4741334"/>
              <a:gd name="connsiteY7" fmla="*/ 1049867 h 1774042"/>
              <a:gd name="connsiteX8" fmla="*/ 688623 w 4741334"/>
              <a:gd name="connsiteY8" fmla="*/ 1004711 h 1774042"/>
              <a:gd name="connsiteX9" fmla="*/ 722489 w 4741334"/>
              <a:gd name="connsiteY9" fmla="*/ 982133 h 1774042"/>
              <a:gd name="connsiteX10" fmla="*/ 790223 w 4741334"/>
              <a:gd name="connsiteY10" fmla="*/ 959556 h 1774042"/>
              <a:gd name="connsiteX11" fmla="*/ 824089 w 4741334"/>
              <a:gd name="connsiteY11" fmla="*/ 936978 h 1774042"/>
              <a:gd name="connsiteX12" fmla="*/ 857956 w 4741334"/>
              <a:gd name="connsiteY12" fmla="*/ 925689 h 1774042"/>
              <a:gd name="connsiteX13" fmla="*/ 1207912 w 4741334"/>
              <a:gd name="connsiteY13" fmla="*/ 936978 h 1774042"/>
              <a:gd name="connsiteX14" fmla="*/ 1275645 w 4741334"/>
              <a:gd name="connsiteY14" fmla="*/ 982133 h 1774042"/>
              <a:gd name="connsiteX15" fmla="*/ 1309512 w 4741334"/>
              <a:gd name="connsiteY15" fmla="*/ 1004711 h 1774042"/>
              <a:gd name="connsiteX16" fmla="*/ 1343378 w 4741334"/>
              <a:gd name="connsiteY16" fmla="*/ 1038578 h 1774042"/>
              <a:gd name="connsiteX17" fmla="*/ 1399823 w 4741334"/>
              <a:gd name="connsiteY17" fmla="*/ 1049867 h 1774042"/>
              <a:gd name="connsiteX18" fmla="*/ 1467556 w 4741334"/>
              <a:gd name="connsiteY18" fmla="*/ 1106311 h 1774042"/>
              <a:gd name="connsiteX19" fmla="*/ 1490134 w 4741334"/>
              <a:gd name="connsiteY19" fmla="*/ 1140178 h 1774042"/>
              <a:gd name="connsiteX20" fmla="*/ 1557867 w 4741334"/>
              <a:gd name="connsiteY20" fmla="*/ 1230489 h 1774042"/>
              <a:gd name="connsiteX21" fmla="*/ 1569156 w 4741334"/>
              <a:gd name="connsiteY21" fmla="*/ 1264356 h 1774042"/>
              <a:gd name="connsiteX22" fmla="*/ 1591734 w 4741334"/>
              <a:gd name="connsiteY22" fmla="*/ 1298222 h 1774042"/>
              <a:gd name="connsiteX23" fmla="*/ 1603023 w 4741334"/>
              <a:gd name="connsiteY23" fmla="*/ 1343378 h 1774042"/>
              <a:gd name="connsiteX24" fmla="*/ 1625600 w 4741334"/>
              <a:gd name="connsiteY24" fmla="*/ 1377244 h 1774042"/>
              <a:gd name="connsiteX25" fmla="*/ 1648178 w 4741334"/>
              <a:gd name="connsiteY25" fmla="*/ 1422400 h 1774042"/>
              <a:gd name="connsiteX26" fmla="*/ 1682045 w 4741334"/>
              <a:gd name="connsiteY26" fmla="*/ 1524000 h 1774042"/>
              <a:gd name="connsiteX27" fmla="*/ 1693334 w 4741334"/>
              <a:gd name="connsiteY27" fmla="*/ 1557867 h 1774042"/>
              <a:gd name="connsiteX28" fmla="*/ 1749778 w 4741334"/>
              <a:gd name="connsiteY28" fmla="*/ 1625600 h 1774042"/>
              <a:gd name="connsiteX29" fmla="*/ 1817512 w 4741334"/>
              <a:gd name="connsiteY29" fmla="*/ 1682044 h 1774042"/>
              <a:gd name="connsiteX30" fmla="*/ 1885245 w 4741334"/>
              <a:gd name="connsiteY30" fmla="*/ 1727200 h 1774042"/>
              <a:gd name="connsiteX31" fmla="*/ 1919112 w 4741334"/>
              <a:gd name="connsiteY31" fmla="*/ 1749778 h 1774042"/>
              <a:gd name="connsiteX32" fmla="*/ 2009423 w 4741334"/>
              <a:gd name="connsiteY32" fmla="*/ 1772356 h 1774042"/>
              <a:gd name="connsiteX33" fmla="*/ 2427112 w 4741334"/>
              <a:gd name="connsiteY33" fmla="*/ 1749778 h 1774042"/>
              <a:gd name="connsiteX34" fmla="*/ 2460978 w 4741334"/>
              <a:gd name="connsiteY34" fmla="*/ 1738489 h 1774042"/>
              <a:gd name="connsiteX35" fmla="*/ 2506134 w 4741334"/>
              <a:gd name="connsiteY35" fmla="*/ 1715911 h 1774042"/>
              <a:gd name="connsiteX36" fmla="*/ 2528712 w 4741334"/>
              <a:gd name="connsiteY36" fmla="*/ 1682044 h 1774042"/>
              <a:gd name="connsiteX37" fmla="*/ 2562578 w 4741334"/>
              <a:gd name="connsiteY37" fmla="*/ 1636889 h 1774042"/>
              <a:gd name="connsiteX38" fmla="*/ 2596445 w 4741334"/>
              <a:gd name="connsiteY38" fmla="*/ 1569156 h 1774042"/>
              <a:gd name="connsiteX39" fmla="*/ 2630312 w 4741334"/>
              <a:gd name="connsiteY39" fmla="*/ 1557867 h 1774042"/>
              <a:gd name="connsiteX40" fmla="*/ 2698045 w 4741334"/>
              <a:gd name="connsiteY40" fmla="*/ 1512711 h 1774042"/>
              <a:gd name="connsiteX41" fmla="*/ 2731912 w 4741334"/>
              <a:gd name="connsiteY41" fmla="*/ 1490133 h 1774042"/>
              <a:gd name="connsiteX42" fmla="*/ 2743200 w 4741334"/>
              <a:gd name="connsiteY42" fmla="*/ 1456267 h 1774042"/>
              <a:gd name="connsiteX43" fmla="*/ 2799645 w 4741334"/>
              <a:gd name="connsiteY43" fmla="*/ 1388533 h 1774042"/>
              <a:gd name="connsiteX44" fmla="*/ 2867378 w 4741334"/>
              <a:gd name="connsiteY44" fmla="*/ 1343378 h 1774042"/>
              <a:gd name="connsiteX45" fmla="*/ 2878667 w 4741334"/>
              <a:gd name="connsiteY45" fmla="*/ 1309511 h 1774042"/>
              <a:gd name="connsiteX46" fmla="*/ 2935112 w 4741334"/>
              <a:gd name="connsiteY46" fmla="*/ 1241778 h 1774042"/>
              <a:gd name="connsiteX47" fmla="*/ 2968978 w 4741334"/>
              <a:gd name="connsiteY47" fmla="*/ 1174044 h 1774042"/>
              <a:gd name="connsiteX48" fmla="*/ 2980267 w 4741334"/>
              <a:gd name="connsiteY48" fmla="*/ 1140178 h 1774042"/>
              <a:gd name="connsiteX49" fmla="*/ 3014134 w 4741334"/>
              <a:gd name="connsiteY49" fmla="*/ 1117600 h 1774042"/>
              <a:gd name="connsiteX50" fmla="*/ 3059289 w 4741334"/>
              <a:gd name="connsiteY50" fmla="*/ 1049867 h 1774042"/>
              <a:gd name="connsiteX51" fmla="*/ 3104445 w 4741334"/>
              <a:gd name="connsiteY51" fmla="*/ 982133 h 1774042"/>
              <a:gd name="connsiteX52" fmla="*/ 3160889 w 4741334"/>
              <a:gd name="connsiteY52" fmla="*/ 880533 h 1774042"/>
              <a:gd name="connsiteX53" fmla="*/ 3194756 w 4741334"/>
              <a:gd name="connsiteY53" fmla="*/ 857956 h 1774042"/>
              <a:gd name="connsiteX54" fmla="*/ 3217334 w 4741334"/>
              <a:gd name="connsiteY54" fmla="*/ 824089 h 1774042"/>
              <a:gd name="connsiteX55" fmla="*/ 3285067 w 4741334"/>
              <a:gd name="connsiteY55" fmla="*/ 790222 h 1774042"/>
              <a:gd name="connsiteX56" fmla="*/ 3318934 w 4741334"/>
              <a:gd name="connsiteY56" fmla="*/ 767644 h 1774042"/>
              <a:gd name="connsiteX57" fmla="*/ 3397956 w 4741334"/>
              <a:gd name="connsiteY57" fmla="*/ 756356 h 1774042"/>
              <a:gd name="connsiteX58" fmla="*/ 3533423 w 4741334"/>
              <a:gd name="connsiteY58" fmla="*/ 733778 h 1774042"/>
              <a:gd name="connsiteX59" fmla="*/ 3612445 w 4741334"/>
              <a:gd name="connsiteY59" fmla="*/ 688622 h 1774042"/>
              <a:gd name="connsiteX60" fmla="*/ 3680178 w 4741334"/>
              <a:gd name="connsiteY60" fmla="*/ 666044 h 1774042"/>
              <a:gd name="connsiteX61" fmla="*/ 3714045 w 4741334"/>
              <a:gd name="connsiteY61" fmla="*/ 654756 h 1774042"/>
              <a:gd name="connsiteX62" fmla="*/ 3793067 w 4741334"/>
              <a:gd name="connsiteY62" fmla="*/ 620889 h 1774042"/>
              <a:gd name="connsiteX63" fmla="*/ 3826934 w 4741334"/>
              <a:gd name="connsiteY63" fmla="*/ 598311 h 1774042"/>
              <a:gd name="connsiteX64" fmla="*/ 3894667 w 4741334"/>
              <a:gd name="connsiteY64" fmla="*/ 575733 h 1774042"/>
              <a:gd name="connsiteX65" fmla="*/ 3928534 w 4741334"/>
              <a:gd name="connsiteY65" fmla="*/ 564444 h 1774042"/>
              <a:gd name="connsiteX66" fmla="*/ 3962400 w 4741334"/>
              <a:gd name="connsiteY66" fmla="*/ 553156 h 1774042"/>
              <a:gd name="connsiteX67" fmla="*/ 3996267 w 4741334"/>
              <a:gd name="connsiteY67" fmla="*/ 530578 h 1774042"/>
              <a:gd name="connsiteX68" fmla="*/ 4030134 w 4741334"/>
              <a:gd name="connsiteY68" fmla="*/ 417689 h 1774042"/>
              <a:gd name="connsiteX69" fmla="*/ 4052712 w 4741334"/>
              <a:gd name="connsiteY69" fmla="*/ 349956 h 1774042"/>
              <a:gd name="connsiteX70" fmla="*/ 4086578 w 4741334"/>
              <a:gd name="connsiteY70" fmla="*/ 338667 h 1774042"/>
              <a:gd name="connsiteX71" fmla="*/ 4154312 w 4741334"/>
              <a:gd name="connsiteY71" fmla="*/ 293511 h 1774042"/>
              <a:gd name="connsiteX72" fmla="*/ 4210756 w 4741334"/>
              <a:gd name="connsiteY72" fmla="*/ 237067 h 1774042"/>
              <a:gd name="connsiteX73" fmla="*/ 4312356 w 4741334"/>
              <a:gd name="connsiteY73" fmla="*/ 135467 h 1774042"/>
              <a:gd name="connsiteX74" fmla="*/ 4560712 w 4741334"/>
              <a:gd name="connsiteY74" fmla="*/ 124178 h 1774042"/>
              <a:gd name="connsiteX75" fmla="*/ 4684889 w 4741334"/>
              <a:gd name="connsiteY75" fmla="*/ 67733 h 1774042"/>
              <a:gd name="connsiteX76" fmla="*/ 4718756 w 4741334"/>
              <a:gd name="connsiteY76" fmla="*/ 33867 h 1774042"/>
              <a:gd name="connsiteX77" fmla="*/ 4741334 w 4741334"/>
              <a:gd name="connsiteY77" fmla="*/ 0 h 177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4741334" h="1774042">
                <a:moveTo>
                  <a:pt x="0" y="1332089"/>
                </a:moveTo>
                <a:cubicBezTo>
                  <a:pt x="105363" y="1298222"/>
                  <a:pt x="211789" y="1267499"/>
                  <a:pt x="316089" y="1230489"/>
                </a:cubicBezTo>
                <a:cubicBezTo>
                  <a:pt x="328876" y="1225952"/>
                  <a:pt x="337821" y="1213979"/>
                  <a:pt x="349956" y="1207911"/>
                </a:cubicBezTo>
                <a:cubicBezTo>
                  <a:pt x="360599" y="1202589"/>
                  <a:pt x="372534" y="1200385"/>
                  <a:pt x="383823" y="1196622"/>
                </a:cubicBezTo>
                <a:cubicBezTo>
                  <a:pt x="395112" y="1185333"/>
                  <a:pt x="405425" y="1172976"/>
                  <a:pt x="417689" y="1162756"/>
                </a:cubicBezTo>
                <a:cubicBezTo>
                  <a:pt x="451163" y="1134861"/>
                  <a:pt x="457276" y="1141262"/>
                  <a:pt x="496712" y="1117600"/>
                </a:cubicBezTo>
                <a:cubicBezTo>
                  <a:pt x="519980" y="1103639"/>
                  <a:pt x="541867" y="1087496"/>
                  <a:pt x="564445" y="1072444"/>
                </a:cubicBezTo>
                <a:cubicBezTo>
                  <a:pt x="575734" y="1064918"/>
                  <a:pt x="586177" y="1055935"/>
                  <a:pt x="598312" y="1049867"/>
                </a:cubicBezTo>
                <a:cubicBezTo>
                  <a:pt x="628416" y="1034815"/>
                  <a:pt x="660619" y="1023381"/>
                  <a:pt x="688623" y="1004711"/>
                </a:cubicBezTo>
                <a:cubicBezTo>
                  <a:pt x="699912" y="997185"/>
                  <a:pt x="710091" y="987643"/>
                  <a:pt x="722489" y="982133"/>
                </a:cubicBezTo>
                <a:cubicBezTo>
                  <a:pt x="744237" y="972467"/>
                  <a:pt x="790223" y="959556"/>
                  <a:pt x="790223" y="959556"/>
                </a:cubicBezTo>
                <a:cubicBezTo>
                  <a:pt x="801512" y="952030"/>
                  <a:pt x="811954" y="943046"/>
                  <a:pt x="824089" y="936978"/>
                </a:cubicBezTo>
                <a:cubicBezTo>
                  <a:pt x="834732" y="931656"/>
                  <a:pt x="846056" y="925689"/>
                  <a:pt x="857956" y="925689"/>
                </a:cubicBezTo>
                <a:cubicBezTo>
                  <a:pt x="974669" y="925689"/>
                  <a:pt x="1091260" y="933215"/>
                  <a:pt x="1207912" y="936978"/>
                </a:cubicBezTo>
                <a:cubicBezTo>
                  <a:pt x="1272111" y="1001177"/>
                  <a:pt x="1210295" y="949458"/>
                  <a:pt x="1275645" y="982133"/>
                </a:cubicBezTo>
                <a:cubicBezTo>
                  <a:pt x="1287780" y="988201"/>
                  <a:pt x="1299089" y="996025"/>
                  <a:pt x="1309512" y="1004711"/>
                </a:cubicBezTo>
                <a:cubicBezTo>
                  <a:pt x="1321776" y="1014932"/>
                  <a:pt x="1329099" y="1031438"/>
                  <a:pt x="1343378" y="1038578"/>
                </a:cubicBezTo>
                <a:cubicBezTo>
                  <a:pt x="1360540" y="1047159"/>
                  <a:pt x="1381008" y="1046104"/>
                  <a:pt x="1399823" y="1049867"/>
                </a:cubicBezTo>
                <a:cubicBezTo>
                  <a:pt x="1433123" y="1072067"/>
                  <a:pt x="1440393" y="1073715"/>
                  <a:pt x="1467556" y="1106311"/>
                </a:cubicBezTo>
                <a:cubicBezTo>
                  <a:pt x="1476242" y="1116734"/>
                  <a:pt x="1482154" y="1129205"/>
                  <a:pt x="1490134" y="1140178"/>
                </a:cubicBezTo>
                <a:cubicBezTo>
                  <a:pt x="1512267" y="1170610"/>
                  <a:pt x="1557867" y="1230489"/>
                  <a:pt x="1557867" y="1230489"/>
                </a:cubicBezTo>
                <a:cubicBezTo>
                  <a:pt x="1561630" y="1241778"/>
                  <a:pt x="1563834" y="1253713"/>
                  <a:pt x="1569156" y="1264356"/>
                </a:cubicBezTo>
                <a:cubicBezTo>
                  <a:pt x="1575224" y="1276491"/>
                  <a:pt x="1586389" y="1285752"/>
                  <a:pt x="1591734" y="1298222"/>
                </a:cubicBezTo>
                <a:cubicBezTo>
                  <a:pt x="1597846" y="1312483"/>
                  <a:pt x="1596911" y="1329117"/>
                  <a:pt x="1603023" y="1343378"/>
                </a:cubicBezTo>
                <a:cubicBezTo>
                  <a:pt x="1608367" y="1355848"/>
                  <a:pt x="1618869" y="1365464"/>
                  <a:pt x="1625600" y="1377244"/>
                </a:cubicBezTo>
                <a:cubicBezTo>
                  <a:pt x="1633949" y="1391855"/>
                  <a:pt x="1641928" y="1406775"/>
                  <a:pt x="1648178" y="1422400"/>
                </a:cubicBezTo>
                <a:lnTo>
                  <a:pt x="1682045" y="1524000"/>
                </a:lnTo>
                <a:cubicBezTo>
                  <a:pt x="1685808" y="1535289"/>
                  <a:pt x="1684920" y="1549453"/>
                  <a:pt x="1693334" y="1557867"/>
                </a:cubicBezTo>
                <a:cubicBezTo>
                  <a:pt x="1792274" y="1656807"/>
                  <a:pt x="1671194" y="1531299"/>
                  <a:pt x="1749778" y="1625600"/>
                </a:cubicBezTo>
                <a:cubicBezTo>
                  <a:pt x="1776942" y="1658197"/>
                  <a:pt x="1784211" y="1659844"/>
                  <a:pt x="1817512" y="1682044"/>
                </a:cubicBezTo>
                <a:cubicBezTo>
                  <a:pt x="1857194" y="1741570"/>
                  <a:pt x="1817207" y="1698041"/>
                  <a:pt x="1885245" y="1727200"/>
                </a:cubicBezTo>
                <a:cubicBezTo>
                  <a:pt x="1897716" y="1732545"/>
                  <a:pt x="1906977" y="1743710"/>
                  <a:pt x="1919112" y="1749778"/>
                </a:cubicBezTo>
                <a:cubicBezTo>
                  <a:pt x="1942255" y="1761350"/>
                  <a:pt x="1987953" y="1768062"/>
                  <a:pt x="2009423" y="1772356"/>
                </a:cubicBezTo>
                <a:cubicBezTo>
                  <a:pt x="2211941" y="1766219"/>
                  <a:pt x="2284600" y="1790496"/>
                  <a:pt x="2427112" y="1749778"/>
                </a:cubicBezTo>
                <a:cubicBezTo>
                  <a:pt x="2438553" y="1746509"/>
                  <a:pt x="2450041" y="1743176"/>
                  <a:pt x="2460978" y="1738489"/>
                </a:cubicBezTo>
                <a:cubicBezTo>
                  <a:pt x="2476446" y="1731860"/>
                  <a:pt x="2491082" y="1723437"/>
                  <a:pt x="2506134" y="1715911"/>
                </a:cubicBezTo>
                <a:cubicBezTo>
                  <a:pt x="2513660" y="1704622"/>
                  <a:pt x="2520826" y="1693085"/>
                  <a:pt x="2528712" y="1682044"/>
                </a:cubicBezTo>
                <a:cubicBezTo>
                  <a:pt x="2539648" y="1666734"/>
                  <a:pt x="2553243" y="1653225"/>
                  <a:pt x="2562578" y="1636889"/>
                </a:cubicBezTo>
                <a:cubicBezTo>
                  <a:pt x="2579800" y="1606751"/>
                  <a:pt x="2565394" y="1593996"/>
                  <a:pt x="2596445" y="1569156"/>
                </a:cubicBezTo>
                <a:cubicBezTo>
                  <a:pt x="2605737" y="1561722"/>
                  <a:pt x="2619023" y="1561630"/>
                  <a:pt x="2630312" y="1557867"/>
                </a:cubicBezTo>
                <a:lnTo>
                  <a:pt x="2698045" y="1512711"/>
                </a:lnTo>
                <a:lnTo>
                  <a:pt x="2731912" y="1490133"/>
                </a:lnTo>
                <a:cubicBezTo>
                  <a:pt x="2735675" y="1478844"/>
                  <a:pt x="2737879" y="1466910"/>
                  <a:pt x="2743200" y="1456267"/>
                </a:cubicBezTo>
                <a:cubicBezTo>
                  <a:pt x="2755059" y="1432549"/>
                  <a:pt x="2779218" y="1404421"/>
                  <a:pt x="2799645" y="1388533"/>
                </a:cubicBezTo>
                <a:cubicBezTo>
                  <a:pt x="2821064" y="1371874"/>
                  <a:pt x="2867378" y="1343378"/>
                  <a:pt x="2867378" y="1343378"/>
                </a:cubicBezTo>
                <a:cubicBezTo>
                  <a:pt x="2871141" y="1332089"/>
                  <a:pt x="2873345" y="1320154"/>
                  <a:pt x="2878667" y="1309511"/>
                </a:cubicBezTo>
                <a:cubicBezTo>
                  <a:pt x="2894384" y="1278076"/>
                  <a:pt x="2910144" y="1266745"/>
                  <a:pt x="2935112" y="1241778"/>
                </a:cubicBezTo>
                <a:cubicBezTo>
                  <a:pt x="2963481" y="1156663"/>
                  <a:pt x="2925215" y="1261568"/>
                  <a:pt x="2968978" y="1174044"/>
                </a:cubicBezTo>
                <a:cubicBezTo>
                  <a:pt x="2974300" y="1163401"/>
                  <a:pt x="2972833" y="1149470"/>
                  <a:pt x="2980267" y="1140178"/>
                </a:cubicBezTo>
                <a:cubicBezTo>
                  <a:pt x="2988743" y="1129583"/>
                  <a:pt x="3002845" y="1125126"/>
                  <a:pt x="3014134" y="1117600"/>
                </a:cubicBezTo>
                <a:cubicBezTo>
                  <a:pt x="3040977" y="1037072"/>
                  <a:pt x="3002915" y="1134429"/>
                  <a:pt x="3059289" y="1049867"/>
                </a:cubicBezTo>
                <a:cubicBezTo>
                  <a:pt x="3124638" y="951843"/>
                  <a:pt x="2996408" y="1090170"/>
                  <a:pt x="3104445" y="982133"/>
                </a:cubicBezTo>
                <a:cubicBezTo>
                  <a:pt x="3116209" y="946843"/>
                  <a:pt x="3127619" y="902712"/>
                  <a:pt x="3160889" y="880533"/>
                </a:cubicBezTo>
                <a:lnTo>
                  <a:pt x="3194756" y="857956"/>
                </a:lnTo>
                <a:cubicBezTo>
                  <a:pt x="3202282" y="846667"/>
                  <a:pt x="3207740" y="833683"/>
                  <a:pt x="3217334" y="824089"/>
                </a:cubicBezTo>
                <a:cubicBezTo>
                  <a:pt x="3249686" y="791736"/>
                  <a:pt x="3248340" y="808585"/>
                  <a:pt x="3285067" y="790222"/>
                </a:cubicBezTo>
                <a:cubicBezTo>
                  <a:pt x="3297202" y="784154"/>
                  <a:pt x="3305938" y="771543"/>
                  <a:pt x="3318934" y="767644"/>
                </a:cubicBezTo>
                <a:cubicBezTo>
                  <a:pt x="3344420" y="759998"/>
                  <a:pt x="3371674" y="760506"/>
                  <a:pt x="3397956" y="756356"/>
                </a:cubicBezTo>
                <a:lnTo>
                  <a:pt x="3533423" y="733778"/>
                </a:lnTo>
                <a:cubicBezTo>
                  <a:pt x="3563972" y="713411"/>
                  <a:pt x="3576636" y="702946"/>
                  <a:pt x="3612445" y="688622"/>
                </a:cubicBezTo>
                <a:cubicBezTo>
                  <a:pt x="3634542" y="679783"/>
                  <a:pt x="3657600" y="673570"/>
                  <a:pt x="3680178" y="666044"/>
                </a:cubicBezTo>
                <a:lnTo>
                  <a:pt x="3714045" y="654756"/>
                </a:lnTo>
                <a:cubicBezTo>
                  <a:pt x="3799071" y="598072"/>
                  <a:pt x="3691010" y="664628"/>
                  <a:pt x="3793067" y="620889"/>
                </a:cubicBezTo>
                <a:cubicBezTo>
                  <a:pt x="3805538" y="615544"/>
                  <a:pt x="3814536" y="603821"/>
                  <a:pt x="3826934" y="598311"/>
                </a:cubicBezTo>
                <a:cubicBezTo>
                  <a:pt x="3848682" y="588645"/>
                  <a:pt x="3872089" y="583259"/>
                  <a:pt x="3894667" y="575733"/>
                </a:cubicBezTo>
                <a:lnTo>
                  <a:pt x="3928534" y="564444"/>
                </a:lnTo>
                <a:lnTo>
                  <a:pt x="3962400" y="553156"/>
                </a:lnTo>
                <a:cubicBezTo>
                  <a:pt x="3973689" y="545630"/>
                  <a:pt x="3986673" y="540172"/>
                  <a:pt x="3996267" y="530578"/>
                </a:cubicBezTo>
                <a:cubicBezTo>
                  <a:pt x="4033392" y="493453"/>
                  <a:pt x="4017344" y="473113"/>
                  <a:pt x="4030134" y="417689"/>
                </a:cubicBezTo>
                <a:cubicBezTo>
                  <a:pt x="4035485" y="394499"/>
                  <a:pt x="4030134" y="357482"/>
                  <a:pt x="4052712" y="349956"/>
                </a:cubicBezTo>
                <a:cubicBezTo>
                  <a:pt x="4064001" y="346193"/>
                  <a:pt x="4076176" y="344446"/>
                  <a:pt x="4086578" y="338667"/>
                </a:cubicBezTo>
                <a:cubicBezTo>
                  <a:pt x="4110299" y="325489"/>
                  <a:pt x="4154312" y="293511"/>
                  <a:pt x="4154312" y="293511"/>
                </a:cubicBezTo>
                <a:cubicBezTo>
                  <a:pt x="4236014" y="170953"/>
                  <a:pt x="4114001" y="344572"/>
                  <a:pt x="4210756" y="237067"/>
                </a:cubicBezTo>
                <a:cubicBezTo>
                  <a:pt x="4247718" y="195998"/>
                  <a:pt x="4254779" y="140073"/>
                  <a:pt x="4312356" y="135467"/>
                </a:cubicBezTo>
                <a:cubicBezTo>
                  <a:pt x="4394963" y="128858"/>
                  <a:pt x="4477927" y="127941"/>
                  <a:pt x="4560712" y="124178"/>
                </a:cubicBezTo>
                <a:cubicBezTo>
                  <a:pt x="4619107" y="112499"/>
                  <a:pt x="4636063" y="116558"/>
                  <a:pt x="4684889" y="67733"/>
                </a:cubicBezTo>
                <a:cubicBezTo>
                  <a:pt x="4696178" y="56444"/>
                  <a:pt x="4708535" y="46131"/>
                  <a:pt x="4718756" y="33867"/>
                </a:cubicBezTo>
                <a:cubicBezTo>
                  <a:pt x="4727442" y="23444"/>
                  <a:pt x="4741334" y="0"/>
                  <a:pt x="4741334" y="0"/>
                </a:cubicBezTo>
              </a:path>
            </a:pathLst>
          </a:custGeom>
          <a:ln w="38100">
            <a:prstDash val="dash"/>
            <a:headEnd type="oval"/>
            <a:tailEnd type="diamond"/>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sp>
        <p:nvSpPr>
          <p:cNvPr id="9" name="Freeform 8"/>
          <p:cNvSpPr/>
          <p:nvPr/>
        </p:nvSpPr>
        <p:spPr>
          <a:xfrm>
            <a:off x="5336310" y="2404533"/>
            <a:ext cx="838855" cy="304800"/>
          </a:xfrm>
          <a:custGeom>
            <a:avLst/>
            <a:gdLst>
              <a:gd name="connsiteX0" fmla="*/ 82357 w 838855"/>
              <a:gd name="connsiteY0" fmla="*/ 112889 h 304800"/>
              <a:gd name="connsiteX1" fmla="*/ 82357 w 838855"/>
              <a:gd name="connsiteY1" fmla="*/ 112889 h 304800"/>
              <a:gd name="connsiteX2" fmla="*/ 3334 w 838855"/>
              <a:gd name="connsiteY2" fmla="*/ 203200 h 304800"/>
              <a:gd name="connsiteX3" fmla="*/ 59779 w 838855"/>
              <a:gd name="connsiteY3" fmla="*/ 293511 h 304800"/>
              <a:gd name="connsiteX4" fmla="*/ 93646 w 838855"/>
              <a:gd name="connsiteY4" fmla="*/ 304800 h 304800"/>
              <a:gd name="connsiteX5" fmla="*/ 274268 w 838855"/>
              <a:gd name="connsiteY5" fmla="*/ 293511 h 304800"/>
              <a:gd name="connsiteX6" fmla="*/ 342001 w 838855"/>
              <a:gd name="connsiteY6" fmla="*/ 248356 h 304800"/>
              <a:gd name="connsiteX7" fmla="*/ 409734 w 838855"/>
              <a:gd name="connsiteY7" fmla="*/ 203200 h 304800"/>
              <a:gd name="connsiteX8" fmla="*/ 477468 w 838855"/>
              <a:gd name="connsiteY8" fmla="*/ 169334 h 304800"/>
              <a:gd name="connsiteX9" fmla="*/ 804846 w 838855"/>
              <a:gd name="connsiteY9" fmla="*/ 158045 h 304800"/>
              <a:gd name="connsiteX10" fmla="*/ 838712 w 838855"/>
              <a:gd name="connsiteY10" fmla="*/ 90311 h 304800"/>
              <a:gd name="connsiteX11" fmla="*/ 827423 w 838855"/>
              <a:gd name="connsiteY11" fmla="*/ 33867 h 304800"/>
              <a:gd name="connsiteX12" fmla="*/ 759690 w 838855"/>
              <a:gd name="connsiteY12" fmla="*/ 11289 h 304800"/>
              <a:gd name="connsiteX13" fmla="*/ 725823 w 838855"/>
              <a:gd name="connsiteY13" fmla="*/ 0 h 304800"/>
              <a:gd name="connsiteX14" fmla="*/ 533912 w 838855"/>
              <a:gd name="connsiteY14" fmla="*/ 11289 h 304800"/>
              <a:gd name="connsiteX15" fmla="*/ 500046 w 838855"/>
              <a:gd name="connsiteY15" fmla="*/ 45156 h 304800"/>
              <a:gd name="connsiteX16" fmla="*/ 466179 w 838855"/>
              <a:gd name="connsiteY16" fmla="*/ 56445 h 304800"/>
              <a:gd name="connsiteX17" fmla="*/ 398446 w 838855"/>
              <a:gd name="connsiteY17" fmla="*/ 67734 h 304800"/>
              <a:gd name="connsiteX18" fmla="*/ 342001 w 838855"/>
              <a:gd name="connsiteY18" fmla="*/ 79023 h 304800"/>
              <a:gd name="connsiteX19" fmla="*/ 274268 w 838855"/>
              <a:gd name="connsiteY19" fmla="*/ 90311 h 304800"/>
              <a:gd name="connsiteX20" fmla="*/ 229112 w 838855"/>
              <a:gd name="connsiteY20" fmla="*/ 101600 h 304800"/>
              <a:gd name="connsiteX21" fmla="*/ 82357 w 838855"/>
              <a:gd name="connsiteY21" fmla="*/ 112889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38855" h="304800">
                <a:moveTo>
                  <a:pt x="82357" y="112889"/>
                </a:moveTo>
                <a:lnTo>
                  <a:pt x="82357" y="112889"/>
                </a:lnTo>
                <a:cubicBezTo>
                  <a:pt x="56016" y="142993"/>
                  <a:pt x="16788" y="165529"/>
                  <a:pt x="3334" y="203200"/>
                </a:cubicBezTo>
                <a:cubicBezTo>
                  <a:pt x="-12267" y="246882"/>
                  <a:pt x="30320" y="278782"/>
                  <a:pt x="59779" y="293511"/>
                </a:cubicBezTo>
                <a:cubicBezTo>
                  <a:pt x="70422" y="298833"/>
                  <a:pt x="82357" y="301037"/>
                  <a:pt x="93646" y="304800"/>
                </a:cubicBezTo>
                <a:cubicBezTo>
                  <a:pt x="153853" y="301037"/>
                  <a:pt x="215443" y="306880"/>
                  <a:pt x="274268" y="293511"/>
                </a:cubicBezTo>
                <a:cubicBezTo>
                  <a:pt x="300728" y="287497"/>
                  <a:pt x="319423" y="263408"/>
                  <a:pt x="342001" y="248356"/>
                </a:cubicBezTo>
                <a:lnTo>
                  <a:pt x="409734" y="203200"/>
                </a:lnTo>
                <a:cubicBezTo>
                  <a:pt x="429612" y="189948"/>
                  <a:pt x="451683" y="170946"/>
                  <a:pt x="477468" y="169334"/>
                </a:cubicBezTo>
                <a:cubicBezTo>
                  <a:pt x="586446" y="162523"/>
                  <a:pt x="695720" y="161808"/>
                  <a:pt x="804846" y="158045"/>
                </a:cubicBezTo>
                <a:cubicBezTo>
                  <a:pt x="816261" y="140922"/>
                  <a:pt x="838712" y="113679"/>
                  <a:pt x="838712" y="90311"/>
                </a:cubicBezTo>
                <a:cubicBezTo>
                  <a:pt x="838712" y="71124"/>
                  <a:pt x="840990" y="47434"/>
                  <a:pt x="827423" y="33867"/>
                </a:cubicBezTo>
                <a:cubicBezTo>
                  <a:pt x="810595" y="17039"/>
                  <a:pt x="782268" y="18815"/>
                  <a:pt x="759690" y="11289"/>
                </a:cubicBezTo>
                <a:lnTo>
                  <a:pt x="725823" y="0"/>
                </a:lnTo>
                <a:cubicBezTo>
                  <a:pt x="661853" y="3763"/>
                  <a:pt x="596748" y="-1278"/>
                  <a:pt x="533912" y="11289"/>
                </a:cubicBezTo>
                <a:cubicBezTo>
                  <a:pt x="518257" y="14420"/>
                  <a:pt x="513329" y="36300"/>
                  <a:pt x="500046" y="45156"/>
                </a:cubicBezTo>
                <a:cubicBezTo>
                  <a:pt x="490145" y="51757"/>
                  <a:pt x="477795" y="53864"/>
                  <a:pt x="466179" y="56445"/>
                </a:cubicBezTo>
                <a:cubicBezTo>
                  <a:pt x="443835" y="61410"/>
                  <a:pt x="420966" y="63639"/>
                  <a:pt x="398446" y="67734"/>
                </a:cubicBezTo>
                <a:cubicBezTo>
                  <a:pt x="379568" y="71166"/>
                  <a:pt x="360879" y="75591"/>
                  <a:pt x="342001" y="79023"/>
                </a:cubicBezTo>
                <a:cubicBezTo>
                  <a:pt x="319481" y="83117"/>
                  <a:pt x="296713" y="85822"/>
                  <a:pt x="274268" y="90311"/>
                </a:cubicBezTo>
                <a:cubicBezTo>
                  <a:pt x="259054" y="93354"/>
                  <a:pt x="244447" y="99241"/>
                  <a:pt x="229112" y="101600"/>
                </a:cubicBezTo>
                <a:cubicBezTo>
                  <a:pt x="116824" y="118875"/>
                  <a:pt x="106816" y="111008"/>
                  <a:pt x="82357" y="112889"/>
                </a:cubicBezTo>
                <a:close/>
              </a:path>
            </a:pathLst>
          </a:custGeom>
          <a:solidFill>
            <a:srgbClr val="FFC000">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Freeform 9"/>
          <p:cNvSpPr/>
          <p:nvPr/>
        </p:nvSpPr>
        <p:spPr>
          <a:xfrm>
            <a:off x="6366933" y="2168737"/>
            <a:ext cx="282223" cy="269663"/>
          </a:xfrm>
          <a:custGeom>
            <a:avLst/>
            <a:gdLst>
              <a:gd name="connsiteX0" fmla="*/ 146756 w 282223"/>
              <a:gd name="connsiteY0" fmla="*/ 66463 h 269663"/>
              <a:gd name="connsiteX1" fmla="*/ 146756 w 282223"/>
              <a:gd name="connsiteY1" fmla="*/ 66463 h 269663"/>
              <a:gd name="connsiteX2" fmla="*/ 0 w 282223"/>
              <a:gd name="connsiteY2" fmla="*/ 190641 h 269663"/>
              <a:gd name="connsiteX3" fmla="*/ 11289 w 282223"/>
              <a:gd name="connsiteY3" fmla="*/ 247085 h 269663"/>
              <a:gd name="connsiteX4" fmla="*/ 45156 w 282223"/>
              <a:gd name="connsiteY4" fmla="*/ 269663 h 269663"/>
              <a:gd name="connsiteX5" fmla="*/ 203200 w 282223"/>
              <a:gd name="connsiteY5" fmla="*/ 224507 h 269663"/>
              <a:gd name="connsiteX6" fmla="*/ 225778 w 282223"/>
              <a:gd name="connsiteY6" fmla="*/ 190641 h 269663"/>
              <a:gd name="connsiteX7" fmla="*/ 237067 w 282223"/>
              <a:gd name="connsiteY7" fmla="*/ 156774 h 269663"/>
              <a:gd name="connsiteX8" fmla="*/ 282223 w 282223"/>
              <a:gd name="connsiteY8" fmla="*/ 111619 h 269663"/>
              <a:gd name="connsiteX9" fmla="*/ 270934 w 282223"/>
              <a:gd name="connsiteY9" fmla="*/ 10019 h 269663"/>
              <a:gd name="connsiteX10" fmla="*/ 203200 w 282223"/>
              <a:gd name="connsiteY10" fmla="*/ 55174 h 269663"/>
              <a:gd name="connsiteX11" fmla="*/ 146756 w 282223"/>
              <a:gd name="connsiteY11" fmla="*/ 66463 h 26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223" h="269663">
                <a:moveTo>
                  <a:pt x="146756" y="66463"/>
                </a:moveTo>
                <a:lnTo>
                  <a:pt x="146756" y="66463"/>
                </a:lnTo>
                <a:cubicBezTo>
                  <a:pt x="78645" y="106194"/>
                  <a:pt x="0" y="108750"/>
                  <a:pt x="0" y="190641"/>
                </a:cubicBezTo>
                <a:cubicBezTo>
                  <a:pt x="0" y="209828"/>
                  <a:pt x="1769" y="230426"/>
                  <a:pt x="11289" y="247085"/>
                </a:cubicBezTo>
                <a:cubicBezTo>
                  <a:pt x="18021" y="258865"/>
                  <a:pt x="33867" y="262137"/>
                  <a:pt x="45156" y="269663"/>
                </a:cubicBezTo>
                <a:cubicBezTo>
                  <a:pt x="155541" y="259628"/>
                  <a:pt x="151350" y="286727"/>
                  <a:pt x="203200" y="224507"/>
                </a:cubicBezTo>
                <a:cubicBezTo>
                  <a:pt x="211886" y="214084"/>
                  <a:pt x="218252" y="201930"/>
                  <a:pt x="225778" y="190641"/>
                </a:cubicBezTo>
                <a:cubicBezTo>
                  <a:pt x="229541" y="179352"/>
                  <a:pt x="228653" y="165188"/>
                  <a:pt x="237067" y="156774"/>
                </a:cubicBezTo>
                <a:cubicBezTo>
                  <a:pt x="297275" y="96566"/>
                  <a:pt x="252119" y="201929"/>
                  <a:pt x="282223" y="111619"/>
                </a:cubicBezTo>
                <a:cubicBezTo>
                  <a:pt x="278460" y="77752"/>
                  <a:pt x="288994" y="38915"/>
                  <a:pt x="270934" y="10019"/>
                </a:cubicBezTo>
                <a:cubicBezTo>
                  <a:pt x="247168" y="-28007"/>
                  <a:pt x="204169" y="54399"/>
                  <a:pt x="203200" y="55174"/>
                </a:cubicBezTo>
                <a:cubicBezTo>
                  <a:pt x="193908" y="62608"/>
                  <a:pt x="156163" y="64582"/>
                  <a:pt x="146756" y="66463"/>
                </a:cubicBezTo>
                <a:close/>
              </a:path>
            </a:pathLst>
          </a:custGeom>
          <a:solidFill>
            <a:srgbClr val="FFC000">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Freeform 10"/>
          <p:cNvSpPr/>
          <p:nvPr/>
        </p:nvSpPr>
        <p:spPr>
          <a:xfrm>
            <a:off x="6897511" y="1964267"/>
            <a:ext cx="431424" cy="361244"/>
          </a:xfrm>
          <a:custGeom>
            <a:avLst/>
            <a:gdLst>
              <a:gd name="connsiteX0" fmla="*/ 203200 w 431424"/>
              <a:gd name="connsiteY0" fmla="*/ 361244 h 361244"/>
              <a:gd name="connsiteX1" fmla="*/ 203200 w 431424"/>
              <a:gd name="connsiteY1" fmla="*/ 361244 h 361244"/>
              <a:gd name="connsiteX2" fmla="*/ 22578 w 431424"/>
              <a:gd name="connsiteY2" fmla="*/ 293511 h 361244"/>
              <a:gd name="connsiteX3" fmla="*/ 0 w 431424"/>
              <a:gd name="connsiteY3" fmla="*/ 259644 h 361244"/>
              <a:gd name="connsiteX4" fmla="*/ 11289 w 431424"/>
              <a:gd name="connsiteY4" fmla="*/ 203200 h 361244"/>
              <a:gd name="connsiteX5" fmla="*/ 45156 w 431424"/>
              <a:gd name="connsiteY5" fmla="*/ 191911 h 361244"/>
              <a:gd name="connsiteX6" fmla="*/ 79022 w 431424"/>
              <a:gd name="connsiteY6" fmla="*/ 169333 h 361244"/>
              <a:gd name="connsiteX7" fmla="*/ 112889 w 431424"/>
              <a:gd name="connsiteY7" fmla="*/ 101600 h 361244"/>
              <a:gd name="connsiteX8" fmla="*/ 169333 w 431424"/>
              <a:gd name="connsiteY8" fmla="*/ 0 h 361244"/>
              <a:gd name="connsiteX9" fmla="*/ 214489 w 431424"/>
              <a:gd name="connsiteY9" fmla="*/ 11289 h 361244"/>
              <a:gd name="connsiteX10" fmla="*/ 191911 w 431424"/>
              <a:gd name="connsiteY10" fmla="*/ 180622 h 361244"/>
              <a:gd name="connsiteX11" fmla="*/ 203200 w 431424"/>
              <a:gd name="connsiteY11" fmla="*/ 214489 h 361244"/>
              <a:gd name="connsiteX12" fmla="*/ 395111 w 431424"/>
              <a:gd name="connsiteY12" fmla="*/ 225777 h 361244"/>
              <a:gd name="connsiteX13" fmla="*/ 428978 w 431424"/>
              <a:gd name="connsiteY13" fmla="*/ 237066 h 361244"/>
              <a:gd name="connsiteX14" fmla="*/ 417689 w 431424"/>
              <a:gd name="connsiteY14" fmla="*/ 327377 h 361244"/>
              <a:gd name="connsiteX15" fmla="*/ 203200 w 431424"/>
              <a:gd name="connsiteY15" fmla="*/ 361244 h 361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1424" h="361244">
                <a:moveTo>
                  <a:pt x="203200" y="361244"/>
                </a:moveTo>
                <a:lnTo>
                  <a:pt x="203200" y="361244"/>
                </a:lnTo>
                <a:cubicBezTo>
                  <a:pt x="182338" y="354825"/>
                  <a:pt x="62220" y="333153"/>
                  <a:pt x="22578" y="293511"/>
                </a:cubicBezTo>
                <a:cubicBezTo>
                  <a:pt x="12984" y="283917"/>
                  <a:pt x="7526" y="270933"/>
                  <a:pt x="0" y="259644"/>
                </a:cubicBezTo>
                <a:cubicBezTo>
                  <a:pt x="3763" y="240829"/>
                  <a:pt x="646" y="219165"/>
                  <a:pt x="11289" y="203200"/>
                </a:cubicBezTo>
                <a:cubicBezTo>
                  <a:pt x="17890" y="193299"/>
                  <a:pt x="34513" y="197233"/>
                  <a:pt x="45156" y="191911"/>
                </a:cubicBezTo>
                <a:cubicBezTo>
                  <a:pt x="57291" y="185843"/>
                  <a:pt x="67733" y="176859"/>
                  <a:pt x="79022" y="169333"/>
                </a:cubicBezTo>
                <a:cubicBezTo>
                  <a:pt x="120193" y="45819"/>
                  <a:pt x="54531" y="232904"/>
                  <a:pt x="112889" y="101600"/>
                </a:cubicBezTo>
                <a:cubicBezTo>
                  <a:pt x="157092" y="2144"/>
                  <a:pt x="107519" y="61814"/>
                  <a:pt x="169333" y="0"/>
                </a:cubicBezTo>
                <a:cubicBezTo>
                  <a:pt x="184385" y="3763"/>
                  <a:pt x="211000" y="-3829"/>
                  <a:pt x="214489" y="11289"/>
                </a:cubicBezTo>
                <a:cubicBezTo>
                  <a:pt x="229556" y="76580"/>
                  <a:pt x="210348" y="125312"/>
                  <a:pt x="191911" y="180622"/>
                </a:cubicBezTo>
                <a:cubicBezTo>
                  <a:pt x="195674" y="191911"/>
                  <a:pt x="191584" y="211908"/>
                  <a:pt x="203200" y="214489"/>
                </a:cubicBezTo>
                <a:cubicBezTo>
                  <a:pt x="265755" y="228390"/>
                  <a:pt x="331348" y="219401"/>
                  <a:pt x="395111" y="225777"/>
                </a:cubicBezTo>
                <a:cubicBezTo>
                  <a:pt x="406952" y="226961"/>
                  <a:pt x="417689" y="233303"/>
                  <a:pt x="428978" y="237066"/>
                </a:cubicBezTo>
                <a:cubicBezTo>
                  <a:pt x="425215" y="267170"/>
                  <a:pt x="442633" y="310108"/>
                  <a:pt x="417689" y="327377"/>
                </a:cubicBezTo>
                <a:cubicBezTo>
                  <a:pt x="396869" y="341791"/>
                  <a:pt x="238948" y="355599"/>
                  <a:pt x="203200" y="361244"/>
                </a:cubicBezTo>
                <a:close/>
              </a:path>
            </a:pathLst>
          </a:custGeom>
          <a:solidFill>
            <a:srgbClr val="FFC000">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Freeform 12"/>
          <p:cNvSpPr/>
          <p:nvPr/>
        </p:nvSpPr>
        <p:spPr>
          <a:xfrm>
            <a:off x="8814614" y="4594578"/>
            <a:ext cx="1406608" cy="1017392"/>
          </a:xfrm>
          <a:custGeom>
            <a:avLst/>
            <a:gdLst>
              <a:gd name="connsiteX0" fmla="*/ 306808 w 1406608"/>
              <a:gd name="connsiteY0" fmla="*/ 0 h 1017392"/>
              <a:gd name="connsiteX1" fmla="*/ 306808 w 1406608"/>
              <a:gd name="connsiteY1" fmla="*/ 0 h 1017392"/>
              <a:gd name="connsiteX2" fmla="*/ 261653 w 1406608"/>
              <a:gd name="connsiteY2" fmla="*/ 124178 h 1017392"/>
              <a:gd name="connsiteX3" fmla="*/ 227786 w 1406608"/>
              <a:gd name="connsiteY3" fmla="*/ 146755 h 1017392"/>
              <a:gd name="connsiteX4" fmla="*/ 205208 w 1406608"/>
              <a:gd name="connsiteY4" fmla="*/ 180622 h 1017392"/>
              <a:gd name="connsiteX5" fmla="*/ 171342 w 1406608"/>
              <a:gd name="connsiteY5" fmla="*/ 225778 h 1017392"/>
              <a:gd name="connsiteX6" fmla="*/ 92319 w 1406608"/>
              <a:gd name="connsiteY6" fmla="*/ 327378 h 1017392"/>
              <a:gd name="connsiteX7" fmla="*/ 69742 w 1406608"/>
              <a:gd name="connsiteY7" fmla="*/ 395111 h 1017392"/>
              <a:gd name="connsiteX8" fmla="*/ 58453 w 1406608"/>
              <a:gd name="connsiteY8" fmla="*/ 428978 h 1017392"/>
              <a:gd name="connsiteX9" fmla="*/ 35875 w 1406608"/>
              <a:gd name="connsiteY9" fmla="*/ 462844 h 1017392"/>
              <a:gd name="connsiteX10" fmla="*/ 24586 w 1406608"/>
              <a:gd name="connsiteY10" fmla="*/ 496711 h 1017392"/>
              <a:gd name="connsiteX11" fmla="*/ 13297 w 1406608"/>
              <a:gd name="connsiteY11" fmla="*/ 564444 h 1017392"/>
              <a:gd name="connsiteX12" fmla="*/ 47164 w 1406608"/>
              <a:gd name="connsiteY12" fmla="*/ 575733 h 1017392"/>
              <a:gd name="connsiteX13" fmla="*/ 81030 w 1406608"/>
              <a:gd name="connsiteY13" fmla="*/ 598311 h 1017392"/>
              <a:gd name="connsiteX14" fmla="*/ 261653 w 1406608"/>
              <a:gd name="connsiteY14" fmla="*/ 632178 h 1017392"/>
              <a:gd name="connsiteX15" fmla="*/ 340675 w 1406608"/>
              <a:gd name="connsiteY15" fmla="*/ 654755 h 1017392"/>
              <a:gd name="connsiteX16" fmla="*/ 385830 w 1406608"/>
              <a:gd name="connsiteY16" fmla="*/ 666044 h 1017392"/>
              <a:gd name="connsiteX17" fmla="*/ 487430 w 1406608"/>
              <a:gd name="connsiteY17" fmla="*/ 699911 h 1017392"/>
              <a:gd name="connsiteX18" fmla="*/ 555164 w 1406608"/>
              <a:gd name="connsiteY18" fmla="*/ 722489 h 1017392"/>
              <a:gd name="connsiteX19" fmla="*/ 589030 w 1406608"/>
              <a:gd name="connsiteY19" fmla="*/ 733778 h 1017392"/>
              <a:gd name="connsiteX20" fmla="*/ 679342 w 1406608"/>
              <a:gd name="connsiteY20" fmla="*/ 745066 h 1017392"/>
              <a:gd name="connsiteX21" fmla="*/ 747075 w 1406608"/>
              <a:gd name="connsiteY21" fmla="*/ 767644 h 1017392"/>
              <a:gd name="connsiteX22" fmla="*/ 780942 w 1406608"/>
              <a:gd name="connsiteY22" fmla="*/ 778933 h 1017392"/>
              <a:gd name="connsiteX23" fmla="*/ 848675 w 1406608"/>
              <a:gd name="connsiteY23" fmla="*/ 824089 h 1017392"/>
              <a:gd name="connsiteX24" fmla="*/ 961564 w 1406608"/>
              <a:gd name="connsiteY24" fmla="*/ 857955 h 1017392"/>
              <a:gd name="connsiteX25" fmla="*/ 1029297 w 1406608"/>
              <a:gd name="connsiteY25" fmla="*/ 880533 h 1017392"/>
              <a:gd name="connsiteX26" fmla="*/ 1063164 w 1406608"/>
              <a:gd name="connsiteY26" fmla="*/ 891822 h 1017392"/>
              <a:gd name="connsiteX27" fmla="*/ 1130897 w 1406608"/>
              <a:gd name="connsiteY27" fmla="*/ 925689 h 1017392"/>
              <a:gd name="connsiteX28" fmla="*/ 1164764 w 1406608"/>
              <a:gd name="connsiteY28" fmla="*/ 948266 h 1017392"/>
              <a:gd name="connsiteX29" fmla="*/ 1232497 w 1406608"/>
              <a:gd name="connsiteY29" fmla="*/ 970844 h 1017392"/>
              <a:gd name="connsiteX30" fmla="*/ 1311519 w 1406608"/>
              <a:gd name="connsiteY30" fmla="*/ 993422 h 1017392"/>
              <a:gd name="connsiteX31" fmla="*/ 1345386 w 1406608"/>
              <a:gd name="connsiteY31" fmla="*/ 1016000 h 1017392"/>
              <a:gd name="connsiteX32" fmla="*/ 1390542 w 1406608"/>
              <a:gd name="connsiteY32" fmla="*/ 936978 h 1017392"/>
              <a:gd name="connsiteX33" fmla="*/ 1356675 w 1406608"/>
              <a:gd name="connsiteY33" fmla="*/ 914400 h 1017392"/>
              <a:gd name="connsiteX34" fmla="*/ 1334097 w 1406608"/>
              <a:gd name="connsiteY34" fmla="*/ 880533 h 1017392"/>
              <a:gd name="connsiteX35" fmla="*/ 1266364 w 1406608"/>
              <a:gd name="connsiteY35" fmla="*/ 835378 h 1017392"/>
              <a:gd name="connsiteX36" fmla="*/ 1243786 w 1406608"/>
              <a:gd name="connsiteY36" fmla="*/ 801511 h 1017392"/>
              <a:gd name="connsiteX37" fmla="*/ 1176053 w 1406608"/>
              <a:gd name="connsiteY37" fmla="*/ 778933 h 1017392"/>
              <a:gd name="connsiteX38" fmla="*/ 1119608 w 1406608"/>
              <a:gd name="connsiteY38" fmla="*/ 733778 h 1017392"/>
              <a:gd name="connsiteX39" fmla="*/ 1063164 w 1406608"/>
              <a:gd name="connsiteY39" fmla="*/ 688622 h 1017392"/>
              <a:gd name="connsiteX40" fmla="*/ 1040586 w 1406608"/>
              <a:gd name="connsiteY40" fmla="*/ 654755 h 1017392"/>
              <a:gd name="connsiteX41" fmla="*/ 972853 w 1406608"/>
              <a:gd name="connsiteY41" fmla="*/ 609600 h 1017392"/>
              <a:gd name="connsiteX42" fmla="*/ 938986 w 1406608"/>
              <a:gd name="connsiteY42" fmla="*/ 587022 h 1017392"/>
              <a:gd name="connsiteX43" fmla="*/ 905119 w 1406608"/>
              <a:gd name="connsiteY43" fmla="*/ 564444 h 1017392"/>
              <a:gd name="connsiteX44" fmla="*/ 871253 w 1406608"/>
              <a:gd name="connsiteY44" fmla="*/ 541866 h 1017392"/>
              <a:gd name="connsiteX45" fmla="*/ 792230 w 1406608"/>
              <a:gd name="connsiteY45" fmla="*/ 440266 h 1017392"/>
              <a:gd name="connsiteX46" fmla="*/ 735786 w 1406608"/>
              <a:gd name="connsiteY46" fmla="*/ 383822 h 1017392"/>
              <a:gd name="connsiteX47" fmla="*/ 679342 w 1406608"/>
              <a:gd name="connsiteY47" fmla="*/ 327378 h 1017392"/>
              <a:gd name="connsiteX48" fmla="*/ 656764 w 1406608"/>
              <a:gd name="connsiteY48" fmla="*/ 293511 h 1017392"/>
              <a:gd name="connsiteX49" fmla="*/ 622897 w 1406608"/>
              <a:gd name="connsiteY49" fmla="*/ 270933 h 1017392"/>
              <a:gd name="connsiteX50" fmla="*/ 555164 w 1406608"/>
              <a:gd name="connsiteY50" fmla="*/ 214489 h 1017392"/>
              <a:gd name="connsiteX51" fmla="*/ 498719 w 1406608"/>
              <a:gd name="connsiteY51" fmla="*/ 169333 h 1017392"/>
              <a:gd name="connsiteX52" fmla="*/ 430986 w 1406608"/>
              <a:gd name="connsiteY52" fmla="*/ 124178 h 1017392"/>
              <a:gd name="connsiteX53" fmla="*/ 374542 w 1406608"/>
              <a:gd name="connsiteY53" fmla="*/ 56444 h 1017392"/>
              <a:gd name="connsiteX54" fmla="*/ 306808 w 1406608"/>
              <a:gd name="connsiteY54" fmla="*/ 0 h 1017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406608" h="1017392">
                <a:moveTo>
                  <a:pt x="306808" y="0"/>
                </a:moveTo>
                <a:lnTo>
                  <a:pt x="306808" y="0"/>
                </a:lnTo>
                <a:cubicBezTo>
                  <a:pt x="291756" y="41393"/>
                  <a:pt x="282534" y="85398"/>
                  <a:pt x="261653" y="124178"/>
                </a:cubicBezTo>
                <a:cubicBezTo>
                  <a:pt x="255221" y="136124"/>
                  <a:pt x="237380" y="137161"/>
                  <a:pt x="227786" y="146755"/>
                </a:cubicBezTo>
                <a:cubicBezTo>
                  <a:pt x="218192" y="156349"/>
                  <a:pt x="213094" y="169581"/>
                  <a:pt x="205208" y="180622"/>
                </a:cubicBezTo>
                <a:cubicBezTo>
                  <a:pt x="194272" y="195932"/>
                  <a:pt x="183586" y="211493"/>
                  <a:pt x="171342" y="225778"/>
                </a:cubicBezTo>
                <a:cubicBezTo>
                  <a:pt x="139463" y="262970"/>
                  <a:pt x="110338" y="273320"/>
                  <a:pt x="92319" y="327378"/>
                </a:cubicBezTo>
                <a:lnTo>
                  <a:pt x="69742" y="395111"/>
                </a:lnTo>
                <a:cubicBezTo>
                  <a:pt x="65979" y="406400"/>
                  <a:pt x="65054" y="419077"/>
                  <a:pt x="58453" y="428978"/>
                </a:cubicBezTo>
                <a:lnTo>
                  <a:pt x="35875" y="462844"/>
                </a:lnTo>
                <a:cubicBezTo>
                  <a:pt x="32112" y="474133"/>
                  <a:pt x="29908" y="486068"/>
                  <a:pt x="24586" y="496711"/>
                </a:cubicBezTo>
                <a:cubicBezTo>
                  <a:pt x="12113" y="521657"/>
                  <a:pt x="-16934" y="534214"/>
                  <a:pt x="13297" y="564444"/>
                </a:cubicBezTo>
                <a:cubicBezTo>
                  <a:pt x="21711" y="572858"/>
                  <a:pt x="35875" y="571970"/>
                  <a:pt x="47164" y="575733"/>
                </a:cubicBezTo>
                <a:cubicBezTo>
                  <a:pt x="58453" y="583259"/>
                  <a:pt x="68632" y="592801"/>
                  <a:pt x="81030" y="598311"/>
                </a:cubicBezTo>
                <a:cubicBezTo>
                  <a:pt x="151217" y="629505"/>
                  <a:pt x="178194" y="623832"/>
                  <a:pt x="261653" y="632178"/>
                </a:cubicBezTo>
                <a:cubicBezTo>
                  <a:pt x="402760" y="667452"/>
                  <a:pt x="227350" y="622376"/>
                  <a:pt x="340675" y="654755"/>
                </a:cubicBezTo>
                <a:cubicBezTo>
                  <a:pt x="355593" y="659017"/>
                  <a:pt x="370969" y="661586"/>
                  <a:pt x="385830" y="666044"/>
                </a:cubicBezTo>
                <a:cubicBezTo>
                  <a:pt x="385858" y="666052"/>
                  <a:pt x="470482" y="694262"/>
                  <a:pt x="487430" y="699911"/>
                </a:cubicBezTo>
                <a:lnTo>
                  <a:pt x="555164" y="722489"/>
                </a:lnTo>
                <a:cubicBezTo>
                  <a:pt x="566453" y="726252"/>
                  <a:pt x="577223" y="732302"/>
                  <a:pt x="589030" y="733778"/>
                </a:cubicBezTo>
                <a:lnTo>
                  <a:pt x="679342" y="745066"/>
                </a:lnTo>
                <a:lnTo>
                  <a:pt x="747075" y="767644"/>
                </a:lnTo>
                <a:lnTo>
                  <a:pt x="780942" y="778933"/>
                </a:lnTo>
                <a:cubicBezTo>
                  <a:pt x="803520" y="793985"/>
                  <a:pt x="822350" y="817508"/>
                  <a:pt x="848675" y="824089"/>
                </a:cubicBezTo>
                <a:cubicBezTo>
                  <a:pt x="916913" y="841149"/>
                  <a:pt x="879119" y="830474"/>
                  <a:pt x="961564" y="857955"/>
                </a:cubicBezTo>
                <a:lnTo>
                  <a:pt x="1029297" y="880533"/>
                </a:lnTo>
                <a:lnTo>
                  <a:pt x="1063164" y="891822"/>
                </a:lnTo>
                <a:cubicBezTo>
                  <a:pt x="1160204" y="956517"/>
                  <a:pt x="1037434" y="878959"/>
                  <a:pt x="1130897" y="925689"/>
                </a:cubicBezTo>
                <a:cubicBezTo>
                  <a:pt x="1143032" y="931756"/>
                  <a:pt x="1152366" y="942756"/>
                  <a:pt x="1164764" y="948266"/>
                </a:cubicBezTo>
                <a:cubicBezTo>
                  <a:pt x="1186512" y="957932"/>
                  <a:pt x="1209919" y="963318"/>
                  <a:pt x="1232497" y="970844"/>
                </a:cubicBezTo>
                <a:cubicBezTo>
                  <a:pt x="1281081" y="987039"/>
                  <a:pt x="1254822" y="979247"/>
                  <a:pt x="1311519" y="993422"/>
                </a:cubicBezTo>
                <a:cubicBezTo>
                  <a:pt x="1322808" y="1000948"/>
                  <a:pt x="1331923" y="1014317"/>
                  <a:pt x="1345386" y="1016000"/>
                </a:cubicBezTo>
                <a:cubicBezTo>
                  <a:pt x="1412119" y="1024342"/>
                  <a:pt x="1419485" y="994864"/>
                  <a:pt x="1390542" y="936978"/>
                </a:cubicBezTo>
                <a:cubicBezTo>
                  <a:pt x="1384474" y="924843"/>
                  <a:pt x="1367964" y="921926"/>
                  <a:pt x="1356675" y="914400"/>
                </a:cubicBezTo>
                <a:cubicBezTo>
                  <a:pt x="1349149" y="903111"/>
                  <a:pt x="1344308" y="889467"/>
                  <a:pt x="1334097" y="880533"/>
                </a:cubicBezTo>
                <a:cubicBezTo>
                  <a:pt x="1313676" y="862665"/>
                  <a:pt x="1266364" y="835378"/>
                  <a:pt x="1266364" y="835378"/>
                </a:cubicBezTo>
                <a:cubicBezTo>
                  <a:pt x="1258838" y="824089"/>
                  <a:pt x="1255291" y="808702"/>
                  <a:pt x="1243786" y="801511"/>
                </a:cubicBezTo>
                <a:cubicBezTo>
                  <a:pt x="1223605" y="788897"/>
                  <a:pt x="1176053" y="778933"/>
                  <a:pt x="1176053" y="778933"/>
                </a:cubicBezTo>
                <a:cubicBezTo>
                  <a:pt x="1111347" y="681874"/>
                  <a:pt x="1197506" y="796095"/>
                  <a:pt x="1119608" y="733778"/>
                </a:cubicBezTo>
                <a:cubicBezTo>
                  <a:pt x="1046658" y="675419"/>
                  <a:pt x="1148291" y="716998"/>
                  <a:pt x="1063164" y="688622"/>
                </a:cubicBezTo>
                <a:cubicBezTo>
                  <a:pt x="1055638" y="677333"/>
                  <a:pt x="1050797" y="663689"/>
                  <a:pt x="1040586" y="654755"/>
                </a:cubicBezTo>
                <a:cubicBezTo>
                  <a:pt x="1020165" y="636887"/>
                  <a:pt x="995431" y="624652"/>
                  <a:pt x="972853" y="609600"/>
                </a:cubicBezTo>
                <a:lnTo>
                  <a:pt x="938986" y="587022"/>
                </a:lnTo>
                <a:lnTo>
                  <a:pt x="905119" y="564444"/>
                </a:lnTo>
                <a:lnTo>
                  <a:pt x="871253" y="541866"/>
                </a:lnTo>
                <a:cubicBezTo>
                  <a:pt x="757119" y="370667"/>
                  <a:pt x="880658" y="546380"/>
                  <a:pt x="792230" y="440266"/>
                </a:cubicBezTo>
                <a:cubicBezTo>
                  <a:pt x="745193" y="383822"/>
                  <a:pt x="797876" y="425215"/>
                  <a:pt x="735786" y="383822"/>
                </a:cubicBezTo>
                <a:cubicBezTo>
                  <a:pt x="675577" y="293508"/>
                  <a:pt x="754601" y="402637"/>
                  <a:pt x="679342" y="327378"/>
                </a:cubicBezTo>
                <a:cubicBezTo>
                  <a:pt x="669748" y="317784"/>
                  <a:pt x="666358" y="303105"/>
                  <a:pt x="656764" y="293511"/>
                </a:cubicBezTo>
                <a:cubicBezTo>
                  <a:pt x="647170" y="283917"/>
                  <a:pt x="633320" y="279619"/>
                  <a:pt x="622897" y="270933"/>
                </a:cubicBezTo>
                <a:cubicBezTo>
                  <a:pt x="535979" y="198501"/>
                  <a:pt x="639245" y="270542"/>
                  <a:pt x="555164" y="214489"/>
                </a:cubicBezTo>
                <a:cubicBezTo>
                  <a:pt x="513447" y="151913"/>
                  <a:pt x="556454" y="201408"/>
                  <a:pt x="498719" y="169333"/>
                </a:cubicBezTo>
                <a:cubicBezTo>
                  <a:pt x="474999" y="156155"/>
                  <a:pt x="430986" y="124178"/>
                  <a:pt x="430986" y="124178"/>
                </a:cubicBezTo>
                <a:cubicBezTo>
                  <a:pt x="374932" y="40098"/>
                  <a:pt x="446971" y="143359"/>
                  <a:pt x="374542" y="56444"/>
                </a:cubicBezTo>
                <a:cubicBezTo>
                  <a:pt x="341102" y="16316"/>
                  <a:pt x="318097" y="9407"/>
                  <a:pt x="306808" y="0"/>
                </a:cubicBezTo>
                <a:close/>
              </a:path>
            </a:pathLst>
          </a:custGeom>
          <a:solidFill>
            <a:srgbClr val="0070C0">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p:cNvCxnSpPr>
            <a:stCxn id="7" idx="44"/>
            <a:endCxn id="13" idx="6"/>
          </p:cNvCxnSpPr>
          <p:nvPr/>
        </p:nvCxnSpPr>
        <p:spPr>
          <a:xfrm>
            <a:off x="7890933" y="4278489"/>
            <a:ext cx="1016000" cy="643467"/>
          </a:xfrm>
          <a:prstGeom prst="line">
            <a:avLst/>
          </a:prstGeom>
          <a:ln w="38100">
            <a:solidFill>
              <a:schemeClr val="accent6"/>
            </a:solidFill>
            <a:headEnd type="oval"/>
            <a:tailEnd type="diamond"/>
          </a:ln>
        </p:spPr>
        <p:style>
          <a:lnRef idx="1">
            <a:schemeClr val="accent1"/>
          </a:lnRef>
          <a:fillRef idx="0">
            <a:schemeClr val="accent1"/>
          </a:fillRef>
          <a:effectRef idx="0">
            <a:schemeClr val="accent1"/>
          </a:effectRef>
          <a:fontRef idx="minor">
            <a:schemeClr val="tx1"/>
          </a:fontRef>
        </p:style>
      </p:cxnSp>
      <p:sp>
        <p:nvSpPr>
          <p:cNvPr id="2" name="Left Arrow 1"/>
          <p:cNvSpPr/>
          <p:nvPr/>
        </p:nvSpPr>
        <p:spPr>
          <a:xfrm>
            <a:off x="216661" y="1320799"/>
            <a:ext cx="1817512" cy="1207911"/>
          </a:xfrm>
          <a:prstGeom prst="leftArrow">
            <a:avLst/>
          </a:prstGeom>
          <a:solidFill>
            <a:srgbClr val="3F4339">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2"/>
                </a:solidFill>
              </a:rPr>
              <a:t>Flow to TNW</a:t>
            </a:r>
            <a:endParaRPr lang="en-US" dirty="0">
              <a:solidFill>
                <a:schemeClr val="tx2"/>
              </a:solidFill>
            </a:endParaRPr>
          </a:p>
        </p:txBody>
      </p:sp>
      <p:sp>
        <p:nvSpPr>
          <p:cNvPr id="4" name="Rectangle 3"/>
          <p:cNvSpPr/>
          <p:nvPr/>
        </p:nvSpPr>
        <p:spPr>
          <a:xfrm>
            <a:off x="216661" y="3589867"/>
            <a:ext cx="3085634" cy="3127022"/>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p:txBody>
      </p:sp>
      <p:sp>
        <p:nvSpPr>
          <p:cNvPr id="14" name="Freeform 13"/>
          <p:cNvSpPr/>
          <p:nvPr/>
        </p:nvSpPr>
        <p:spPr>
          <a:xfrm>
            <a:off x="366890" y="4750841"/>
            <a:ext cx="282223" cy="269663"/>
          </a:xfrm>
          <a:custGeom>
            <a:avLst/>
            <a:gdLst>
              <a:gd name="connsiteX0" fmla="*/ 146756 w 282223"/>
              <a:gd name="connsiteY0" fmla="*/ 66463 h 269663"/>
              <a:gd name="connsiteX1" fmla="*/ 146756 w 282223"/>
              <a:gd name="connsiteY1" fmla="*/ 66463 h 269663"/>
              <a:gd name="connsiteX2" fmla="*/ 0 w 282223"/>
              <a:gd name="connsiteY2" fmla="*/ 190641 h 269663"/>
              <a:gd name="connsiteX3" fmla="*/ 11289 w 282223"/>
              <a:gd name="connsiteY3" fmla="*/ 247085 h 269663"/>
              <a:gd name="connsiteX4" fmla="*/ 45156 w 282223"/>
              <a:gd name="connsiteY4" fmla="*/ 269663 h 269663"/>
              <a:gd name="connsiteX5" fmla="*/ 203200 w 282223"/>
              <a:gd name="connsiteY5" fmla="*/ 224507 h 269663"/>
              <a:gd name="connsiteX6" fmla="*/ 225778 w 282223"/>
              <a:gd name="connsiteY6" fmla="*/ 190641 h 269663"/>
              <a:gd name="connsiteX7" fmla="*/ 237067 w 282223"/>
              <a:gd name="connsiteY7" fmla="*/ 156774 h 269663"/>
              <a:gd name="connsiteX8" fmla="*/ 282223 w 282223"/>
              <a:gd name="connsiteY8" fmla="*/ 111619 h 269663"/>
              <a:gd name="connsiteX9" fmla="*/ 270934 w 282223"/>
              <a:gd name="connsiteY9" fmla="*/ 10019 h 269663"/>
              <a:gd name="connsiteX10" fmla="*/ 203200 w 282223"/>
              <a:gd name="connsiteY10" fmla="*/ 55174 h 269663"/>
              <a:gd name="connsiteX11" fmla="*/ 146756 w 282223"/>
              <a:gd name="connsiteY11" fmla="*/ 66463 h 26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223" h="269663">
                <a:moveTo>
                  <a:pt x="146756" y="66463"/>
                </a:moveTo>
                <a:lnTo>
                  <a:pt x="146756" y="66463"/>
                </a:lnTo>
                <a:cubicBezTo>
                  <a:pt x="78645" y="106194"/>
                  <a:pt x="0" y="108750"/>
                  <a:pt x="0" y="190641"/>
                </a:cubicBezTo>
                <a:cubicBezTo>
                  <a:pt x="0" y="209828"/>
                  <a:pt x="1769" y="230426"/>
                  <a:pt x="11289" y="247085"/>
                </a:cubicBezTo>
                <a:cubicBezTo>
                  <a:pt x="18021" y="258865"/>
                  <a:pt x="33867" y="262137"/>
                  <a:pt x="45156" y="269663"/>
                </a:cubicBezTo>
                <a:cubicBezTo>
                  <a:pt x="155541" y="259628"/>
                  <a:pt x="151350" y="286727"/>
                  <a:pt x="203200" y="224507"/>
                </a:cubicBezTo>
                <a:cubicBezTo>
                  <a:pt x="211886" y="214084"/>
                  <a:pt x="218252" y="201930"/>
                  <a:pt x="225778" y="190641"/>
                </a:cubicBezTo>
                <a:cubicBezTo>
                  <a:pt x="229541" y="179352"/>
                  <a:pt x="228653" y="165188"/>
                  <a:pt x="237067" y="156774"/>
                </a:cubicBezTo>
                <a:cubicBezTo>
                  <a:pt x="297275" y="96566"/>
                  <a:pt x="252119" y="201929"/>
                  <a:pt x="282223" y="111619"/>
                </a:cubicBezTo>
                <a:cubicBezTo>
                  <a:pt x="278460" y="77752"/>
                  <a:pt x="288994" y="38915"/>
                  <a:pt x="270934" y="10019"/>
                </a:cubicBezTo>
                <a:cubicBezTo>
                  <a:pt x="247168" y="-28007"/>
                  <a:pt x="204169" y="54399"/>
                  <a:pt x="203200" y="55174"/>
                </a:cubicBezTo>
                <a:cubicBezTo>
                  <a:pt x="193908" y="62608"/>
                  <a:pt x="156163" y="64582"/>
                  <a:pt x="146756" y="66463"/>
                </a:cubicBezTo>
                <a:close/>
              </a:path>
            </a:pathLst>
          </a:custGeom>
          <a:solidFill>
            <a:srgbClr val="92D050">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1120521" y="3732139"/>
            <a:ext cx="1277914" cy="461665"/>
          </a:xfrm>
          <a:prstGeom prst="rect">
            <a:avLst/>
          </a:prstGeom>
          <a:noFill/>
        </p:spPr>
        <p:txBody>
          <a:bodyPr wrap="none" rtlCol="0">
            <a:spAutoFit/>
          </a:bodyPr>
          <a:lstStyle/>
          <a:p>
            <a:r>
              <a:rPr lang="en-US" sz="2400" b="1" dirty="0" smtClean="0"/>
              <a:t>Legend</a:t>
            </a:r>
            <a:endParaRPr lang="en-US" sz="2400" b="1" dirty="0"/>
          </a:p>
        </p:txBody>
      </p:sp>
      <p:sp>
        <p:nvSpPr>
          <p:cNvPr id="16" name="TextBox 15"/>
          <p:cNvSpPr txBox="1"/>
          <p:nvPr/>
        </p:nvSpPr>
        <p:spPr>
          <a:xfrm>
            <a:off x="816275" y="4716975"/>
            <a:ext cx="1988686" cy="369332"/>
          </a:xfrm>
          <a:prstGeom prst="rect">
            <a:avLst/>
          </a:prstGeom>
          <a:noFill/>
        </p:spPr>
        <p:txBody>
          <a:bodyPr wrap="none" rtlCol="0">
            <a:spAutoFit/>
          </a:bodyPr>
          <a:lstStyle/>
          <a:p>
            <a:r>
              <a:rPr lang="en-US" dirty="0" smtClean="0"/>
              <a:t>Adjacent Wetland</a:t>
            </a:r>
            <a:endParaRPr lang="en-US" dirty="0"/>
          </a:p>
        </p:txBody>
      </p:sp>
      <p:cxnSp>
        <p:nvCxnSpPr>
          <p:cNvPr id="18" name="Straight Connector 17"/>
          <p:cNvCxnSpPr/>
          <p:nvPr/>
        </p:nvCxnSpPr>
        <p:spPr>
          <a:xfrm flipV="1">
            <a:off x="366382" y="5760711"/>
            <a:ext cx="362981" cy="6253"/>
          </a:xfrm>
          <a:prstGeom prst="line">
            <a:avLst/>
          </a:prstGeom>
          <a:ln w="38100">
            <a:solidFill>
              <a:srgbClr val="7030A0"/>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32700" y="5576045"/>
            <a:ext cx="2146742" cy="369332"/>
          </a:xfrm>
          <a:prstGeom prst="rect">
            <a:avLst/>
          </a:prstGeom>
          <a:noFill/>
        </p:spPr>
        <p:txBody>
          <a:bodyPr wrap="none" rtlCol="0">
            <a:spAutoFit/>
          </a:bodyPr>
          <a:lstStyle/>
          <a:p>
            <a:r>
              <a:rPr lang="en-US" dirty="0" smtClean="0"/>
              <a:t>Intermittent Stream</a:t>
            </a:r>
            <a:endParaRPr lang="en-US" dirty="0"/>
          </a:p>
        </p:txBody>
      </p:sp>
      <p:sp>
        <p:nvSpPr>
          <p:cNvPr id="20" name="Oval 19"/>
          <p:cNvSpPr/>
          <p:nvPr/>
        </p:nvSpPr>
        <p:spPr>
          <a:xfrm>
            <a:off x="312509" y="5992160"/>
            <a:ext cx="409875" cy="291022"/>
          </a:xfrm>
          <a:prstGeom prst="ellipse">
            <a:avLst/>
          </a:prstGeom>
          <a:solidFill>
            <a:srgbClr val="0070C0">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TextBox 20"/>
          <p:cNvSpPr txBox="1"/>
          <p:nvPr/>
        </p:nvSpPr>
        <p:spPr>
          <a:xfrm>
            <a:off x="832700" y="5953005"/>
            <a:ext cx="1364476" cy="369332"/>
          </a:xfrm>
          <a:prstGeom prst="rect">
            <a:avLst/>
          </a:prstGeom>
          <a:noFill/>
        </p:spPr>
        <p:txBody>
          <a:bodyPr wrap="none" rtlCol="0">
            <a:spAutoFit/>
          </a:bodyPr>
          <a:lstStyle/>
          <a:p>
            <a:r>
              <a:rPr lang="en-US" dirty="0" smtClean="0"/>
              <a:t>Stock Pond</a:t>
            </a:r>
            <a:endParaRPr lang="en-US" dirty="0"/>
          </a:p>
        </p:txBody>
      </p:sp>
      <p:sp>
        <p:nvSpPr>
          <p:cNvPr id="22" name="TextBox 21"/>
          <p:cNvSpPr txBox="1"/>
          <p:nvPr/>
        </p:nvSpPr>
        <p:spPr>
          <a:xfrm rot="3640259">
            <a:off x="3250793" y="3339643"/>
            <a:ext cx="2146742" cy="369332"/>
          </a:xfrm>
          <a:prstGeom prst="rect">
            <a:avLst/>
          </a:prstGeom>
          <a:noFill/>
        </p:spPr>
        <p:txBody>
          <a:bodyPr wrap="none" rtlCol="0">
            <a:spAutoFit/>
          </a:bodyPr>
          <a:lstStyle/>
          <a:p>
            <a:r>
              <a:rPr lang="en-US" dirty="0" smtClean="0"/>
              <a:t>Intermittent Stream</a:t>
            </a:r>
            <a:endParaRPr lang="en-US" dirty="0"/>
          </a:p>
        </p:txBody>
      </p:sp>
      <p:sp>
        <p:nvSpPr>
          <p:cNvPr id="23" name="TextBox 22"/>
          <p:cNvSpPr txBox="1"/>
          <p:nvPr/>
        </p:nvSpPr>
        <p:spPr>
          <a:xfrm rot="2404485">
            <a:off x="5835982" y="4338356"/>
            <a:ext cx="1556836" cy="369332"/>
          </a:xfrm>
          <a:prstGeom prst="rect">
            <a:avLst/>
          </a:prstGeom>
          <a:noFill/>
        </p:spPr>
        <p:txBody>
          <a:bodyPr wrap="none" rtlCol="0">
            <a:spAutoFit/>
          </a:bodyPr>
          <a:lstStyle/>
          <a:p>
            <a:r>
              <a:rPr lang="en-US" dirty="0" smtClean="0"/>
              <a:t>Ephemeral01</a:t>
            </a:r>
            <a:endParaRPr lang="en-US" dirty="0"/>
          </a:p>
        </p:txBody>
      </p:sp>
      <p:sp>
        <p:nvSpPr>
          <p:cNvPr id="24" name="TextBox 23"/>
          <p:cNvSpPr txBox="1"/>
          <p:nvPr/>
        </p:nvSpPr>
        <p:spPr>
          <a:xfrm rot="19797545">
            <a:off x="7687722" y="3332520"/>
            <a:ext cx="1556836" cy="369332"/>
          </a:xfrm>
          <a:prstGeom prst="rect">
            <a:avLst/>
          </a:prstGeom>
          <a:noFill/>
        </p:spPr>
        <p:txBody>
          <a:bodyPr wrap="none" rtlCol="0">
            <a:spAutoFit/>
          </a:bodyPr>
          <a:lstStyle/>
          <a:p>
            <a:r>
              <a:rPr lang="en-US" dirty="0" smtClean="0"/>
              <a:t>Ephemeral02</a:t>
            </a:r>
            <a:endParaRPr lang="en-US" dirty="0"/>
          </a:p>
        </p:txBody>
      </p:sp>
      <p:sp>
        <p:nvSpPr>
          <p:cNvPr id="25" name="TextBox 24"/>
          <p:cNvSpPr txBox="1"/>
          <p:nvPr/>
        </p:nvSpPr>
        <p:spPr>
          <a:xfrm rot="1701715">
            <a:off x="7844806" y="4258277"/>
            <a:ext cx="1133644" cy="646331"/>
          </a:xfrm>
          <a:prstGeom prst="rect">
            <a:avLst/>
          </a:prstGeom>
          <a:noFill/>
        </p:spPr>
        <p:txBody>
          <a:bodyPr wrap="none" rtlCol="0">
            <a:spAutoFit/>
          </a:bodyPr>
          <a:lstStyle/>
          <a:p>
            <a:r>
              <a:rPr lang="en-US" dirty="0" smtClean="0"/>
              <a:t>Excluded</a:t>
            </a:r>
          </a:p>
          <a:p>
            <a:r>
              <a:rPr lang="en-US" dirty="0" smtClean="0"/>
              <a:t>Ditch</a:t>
            </a:r>
            <a:endParaRPr lang="en-US" dirty="0"/>
          </a:p>
        </p:txBody>
      </p:sp>
      <p:sp>
        <p:nvSpPr>
          <p:cNvPr id="26" name="TextBox 25"/>
          <p:cNvSpPr txBox="1"/>
          <p:nvPr/>
        </p:nvSpPr>
        <p:spPr>
          <a:xfrm>
            <a:off x="4548915" y="1749339"/>
            <a:ext cx="787395" cy="369332"/>
          </a:xfrm>
          <a:prstGeom prst="rect">
            <a:avLst/>
          </a:prstGeom>
          <a:noFill/>
        </p:spPr>
        <p:txBody>
          <a:bodyPr wrap="none" rtlCol="0">
            <a:spAutoFit/>
          </a:bodyPr>
          <a:lstStyle/>
          <a:p>
            <a:r>
              <a:rPr lang="en-US" dirty="0" smtClean="0"/>
              <a:t>WL01</a:t>
            </a:r>
            <a:endParaRPr lang="en-US" dirty="0"/>
          </a:p>
        </p:txBody>
      </p:sp>
      <p:sp>
        <p:nvSpPr>
          <p:cNvPr id="27" name="TextBox 26"/>
          <p:cNvSpPr txBox="1"/>
          <p:nvPr/>
        </p:nvSpPr>
        <p:spPr>
          <a:xfrm>
            <a:off x="5390404" y="2346536"/>
            <a:ext cx="748923" cy="369332"/>
          </a:xfrm>
          <a:prstGeom prst="rect">
            <a:avLst/>
          </a:prstGeom>
          <a:noFill/>
        </p:spPr>
        <p:txBody>
          <a:bodyPr wrap="none" rtlCol="0">
            <a:spAutoFit/>
          </a:bodyPr>
          <a:lstStyle/>
          <a:p>
            <a:r>
              <a:rPr lang="en-US" dirty="0" smtClean="0"/>
              <a:t>Iso01</a:t>
            </a:r>
            <a:endParaRPr lang="en-US" dirty="0"/>
          </a:p>
        </p:txBody>
      </p:sp>
      <p:sp>
        <p:nvSpPr>
          <p:cNvPr id="29" name="TextBox 28"/>
          <p:cNvSpPr txBox="1"/>
          <p:nvPr/>
        </p:nvSpPr>
        <p:spPr>
          <a:xfrm>
            <a:off x="6124746" y="2109469"/>
            <a:ext cx="748923" cy="369332"/>
          </a:xfrm>
          <a:prstGeom prst="rect">
            <a:avLst/>
          </a:prstGeom>
          <a:noFill/>
        </p:spPr>
        <p:txBody>
          <a:bodyPr wrap="none" rtlCol="0">
            <a:spAutoFit/>
          </a:bodyPr>
          <a:lstStyle/>
          <a:p>
            <a:r>
              <a:rPr lang="en-US" dirty="0" smtClean="0"/>
              <a:t>Iso02</a:t>
            </a:r>
            <a:endParaRPr lang="en-US" dirty="0"/>
          </a:p>
        </p:txBody>
      </p:sp>
      <p:sp>
        <p:nvSpPr>
          <p:cNvPr id="30" name="TextBox 29"/>
          <p:cNvSpPr txBox="1"/>
          <p:nvPr/>
        </p:nvSpPr>
        <p:spPr>
          <a:xfrm>
            <a:off x="6735942" y="1919767"/>
            <a:ext cx="748923" cy="369332"/>
          </a:xfrm>
          <a:prstGeom prst="rect">
            <a:avLst/>
          </a:prstGeom>
          <a:noFill/>
        </p:spPr>
        <p:txBody>
          <a:bodyPr wrap="none" rtlCol="0">
            <a:spAutoFit/>
          </a:bodyPr>
          <a:lstStyle/>
          <a:p>
            <a:r>
              <a:rPr lang="en-US" dirty="0" smtClean="0"/>
              <a:t>Iso03</a:t>
            </a:r>
            <a:endParaRPr lang="en-US" dirty="0"/>
          </a:p>
        </p:txBody>
      </p:sp>
      <p:sp>
        <p:nvSpPr>
          <p:cNvPr id="31" name="TextBox 30"/>
          <p:cNvSpPr txBox="1"/>
          <p:nvPr/>
        </p:nvSpPr>
        <p:spPr>
          <a:xfrm>
            <a:off x="9493772" y="2515213"/>
            <a:ext cx="787395" cy="369332"/>
          </a:xfrm>
          <a:prstGeom prst="rect">
            <a:avLst/>
          </a:prstGeom>
          <a:noFill/>
        </p:spPr>
        <p:txBody>
          <a:bodyPr wrap="none" rtlCol="0">
            <a:spAutoFit/>
          </a:bodyPr>
          <a:lstStyle/>
          <a:p>
            <a:r>
              <a:rPr lang="en-US" dirty="0" smtClean="0"/>
              <a:t>WL02</a:t>
            </a:r>
            <a:endParaRPr lang="en-US" dirty="0"/>
          </a:p>
        </p:txBody>
      </p:sp>
      <p:sp>
        <p:nvSpPr>
          <p:cNvPr id="32" name="TextBox 31"/>
          <p:cNvSpPr txBox="1"/>
          <p:nvPr/>
        </p:nvSpPr>
        <p:spPr>
          <a:xfrm>
            <a:off x="9003894" y="5020504"/>
            <a:ext cx="1364476" cy="369332"/>
          </a:xfrm>
          <a:prstGeom prst="rect">
            <a:avLst/>
          </a:prstGeom>
          <a:noFill/>
        </p:spPr>
        <p:txBody>
          <a:bodyPr wrap="none" rtlCol="0">
            <a:spAutoFit/>
          </a:bodyPr>
          <a:lstStyle/>
          <a:p>
            <a:r>
              <a:rPr lang="en-US" dirty="0" smtClean="0"/>
              <a:t>Stock Pond</a:t>
            </a:r>
            <a:endParaRPr lang="en-US" dirty="0"/>
          </a:p>
        </p:txBody>
      </p:sp>
      <p:sp>
        <p:nvSpPr>
          <p:cNvPr id="33" name="Freeform 32"/>
          <p:cNvSpPr/>
          <p:nvPr/>
        </p:nvSpPr>
        <p:spPr>
          <a:xfrm>
            <a:off x="366890" y="4447312"/>
            <a:ext cx="282223" cy="269663"/>
          </a:xfrm>
          <a:custGeom>
            <a:avLst/>
            <a:gdLst>
              <a:gd name="connsiteX0" fmla="*/ 146756 w 282223"/>
              <a:gd name="connsiteY0" fmla="*/ 66463 h 269663"/>
              <a:gd name="connsiteX1" fmla="*/ 146756 w 282223"/>
              <a:gd name="connsiteY1" fmla="*/ 66463 h 269663"/>
              <a:gd name="connsiteX2" fmla="*/ 0 w 282223"/>
              <a:gd name="connsiteY2" fmla="*/ 190641 h 269663"/>
              <a:gd name="connsiteX3" fmla="*/ 11289 w 282223"/>
              <a:gd name="connsiteY3" fmla="*/ 247085 h 269663"/>
              <a:gd name="connsiteX4" fmla="*/ 45156 w 282223"/>
              <a:gd name="connsiteY4" fmla="*/ 269663 h 269663"/>
              <a:gd name="connsiteX5" fmla="*/ 203200 w 282223"/>
              <a:gd name="connsiteY5" fmla="*/ 224507 h 269663"/>
              <a:gd name="connsiteX6" fmla="*/ 225778 w 282223"/>
              <a:gd name="connsiteY6" fmla="*/ 190641 h 269663"/>
              <a:gd name="connsiteX7" fmla="*/ 237067 w 282223"/>
              <a:gd name="connsiteY7" fmla="*/ 156774 h 269663"/>
              <a:gd name="connsiteX8" fmla="*/ 282223 w 282223"/>
              <a:gd name="connsiteY8" fmla="*/ 111619 h 269663"/>
              <a:gd name="connsiteX9" fmla="*/ 270934 w 282223"/>
              <a:gd name="connsiteY9" fmla="*/ 10019 h 269663"/>
              <a:gd name="connsiteX10" fmla="*/ 203200 w 282223"/>
              <a:gd name="connsiteY10" fmla="*/ 55174 h 269663"/>
              <a:gd name="connsiteX11" fmla="*/ 146756 w 282223"/>
              <a:gd name="connsiteY11" fmla="*/ 66463 h 26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223" h="269663">
                <a:moveTo>
                  <a:pt x="146756" y="66463"/>
                </a:moveTo>
                <a:lnTo>
                  <a:pt x="146756" y="66463"/>
                </a:lnTo>
                <a:cubicBezTo>
                  <a:pt x="78645" y="106194"/>
                  <a:pt x="0" y="108750"/>
                  <a:pt x="0" y="190641"/>
                </a:cubicBezTo>
                <a:cubicBezTo>
                  <a:pt x="0" y="209828"/>
                  <a:pt x="1769" y="230426"/>
                  <a:pt x="11289" y="247085"/>
                </a:cubicBezTo>
                <a:cubicBezTo>
                  <a:pt x="18021" y="258865"/>
                  <a:pt x="33867" y="262137"/>
                  <a:pt x="45156" y="269663"/>
                </a:cubicBezTo>
                <a:cubicBezTo>
                  <a:pt x="155541" y="259628"/>
                  <a:pt x="151350" y="286727"/>
                  <a:pt x="203200" y="224507"/>
                </a:cubicBezTo>
                <a:cubicBezTo>
                  <a:pt x="211886" y="214084"/>
                  <a:pt x="218252" y="201930"/>
                  <a:pt x="225778" y="190641"/>
                </a:cubicBezTo>
                <a:cubicBezTo>
                  <a:pt x="229541" y="179352"/>
                  <a:pt x="228653" y="165188"/>
                  <a:pt x="237067" y="156774"/>
                </a:cubicBezTo>
                <a:cubicBezTo>
                  <a:pt x="297275" y="96566"/>
                  <a:pt x="252119" y="201929"/>
                  <a:pt x="282223" y="111619"/>
                </a:cubicBezTo>
                <a:cubicBezTo>
                  <a:pt x="278460" y="77752"/>
                  <a:pt x="288994" y="38915"/>
                  <a:pt x="270934" y="10019"/>
                </a:cubicBezTo>
                <a:cubicBezTo>
                  <a:pt x="247168" y="-28007"/>
                  <a:pt x="204169" y="54399"/>
                  <a:pt x="203200" y="55174"/>
                </a:cubicBezTo>
                <a:cubicBezTo>
                  <a:pt x="193908" y="62608"/>
                  <a:pt x="156163" y="64582"/>
                  <a:pt x="146756" y="66463"/>
                </a:cubicBezTo>
                <a:close/>
              </a:path>
            </a:pathLst>
          </a:custGeom>
          <a:solidFill>
            <a:srgbClr val="FFC000">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TextBox 34"/>
          <p:cNvSpPr txBox="1"/>
          <p:nvPr/>
        </p:nvSpPr>
        <p:spPr>
          <a:xfrm>
            <a:off x="816275" y="4381509"/>
            <a:ext cx="1898918" cy="369332"/>
          </a:xfrm>
          <a:prstGeom prst="rect">
            <a:avLst/>
          </a:prstGeom>
          <a:noFill/>
        </p:spPr>
        <p:txBody>
          <a:bodyPr wrap="none" rtlCol="0">
            <a:spAutoFit/>
          </a:bodyPr>
          <a:lstStyle/>
          <a:p>
            <a:r>
              <a:rPr lang="en-US" dirty="0" smtClean="0"/>
              <a:t>Isolated Wetland</a:t>
            </a:r>
            <a:endParaRPr lang="en-US" dirty="0"/>
          </a:p>
        </p:txBody>
      </p:sp>
      <p:cxnSp>
        <p:nvCxnSpPr>
          <p:cNvPr id="36" name="Straight Connector 35"/>
          <p:cNvCxnSpPr/>
          <p:nvPr/>
        </p:nvCxnSpPr>
        <p:spPr>
          <a:xfrm flipV="1">
            <a:off x="372536" y="5472059"/>
            <a:ext cx="357335" cy="19986"/>
          </a:xfrm>
          <a:prstGeom prst="line">
            <a:avLst/>
          </a:prstGeom>
          <a:ln w="38100">
            <a:solidFill>
              <a:schemeClr val="tx1"/>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838346" y="5287393"/>
            <a:ext cx="2108269" cy="369332"/>
          </a:xfrm>
          <a:prstGeom prst="rect">
            <a:avLst/>
          </a:prstGeom>
          <a:noFill/>
        </p:spPr>
        <p:txBody>
          <a:bodyPr wrap="none" rtlCol="0">
            <a:spAutoFit/>
          </a:bodyPr>
          <a:lstStyle/>
          <a:p>
            <a:r>
              <a:rPr lang="en-US" dirty="0" smtClean="0"/>
              <a:t>Ephemeral Stream</a:t>
            </a:r>
            <a:endParaRPr lang="en-US" dirty="0"/>
          </a:p>
        </p:txBody>
      </p:sp>
      <p:cxnSp>
        <p:nvCxnSpPr>
          <p:cNvPr id="38" name="Straight Connector 37"/>
          <p:cNvCxnSpPr/>
          <p:nvPr/>
        </p:nvCxnSpPr>
        <p:spPr>
          <a:xfrm flipV="1">
            <a:off x="366890" y="5171304"/>
            <a:ext cx="362981" cy="4652"/>
          </a:xfrm>
          <a:prstGeom prst="line">
            <a:avLst/>
          </a:prstGeom>
          <a:ln w="3810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832700" y="4986638"/>
            <a:ext cx="1723549" cy="369332"/>
          </a:xfrm>
          <a:prstGeom prst="rect">
            <a:avLst/>
          </a:prstGeom>
          <a:noFill/>
        </p:spPr>
        <p:txBody>
          <a:bodyPr wrap="none" rtlCol="0">
            <a:spAutoFit/>
          </a:bodyPr>
          <a:lstStyle/>
          <a:p>
            <a:r>
              <a:rPr lang="en-US" dirty="0" smtClean="0"/>
              <a:t>Excluded Ditch</a:t>
            </a:r>
            <a:endParaRPr lang="en-US" dirty="0"/>
          </a:p>
        </p:txBody>
      </p:sp>
      <p:sp>
        <p:nvSpPr>
          <p:cNvPr id="46" name="&quot;No&quot; Symbol 45"/>
          <p:cNvSpPr/>
          <p:nvPr/>
        </p:nvSpPr>
        <p:spPr>
          <a:xfrm>
            <a:off x="3133420" y="1114801"/>
            <a:ext cx="5836356" cy="5531555"/>
          </a:xfrm>
          <a:prstGeom prst="noSmoking">
            <a:avLst/>
          </a:prstGeom>
          <a:solidFill>
            <a:schemeClr val="accent6">
              <a:alpha val="40000"/>
            </a:schemeClr>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41" name="&quot;No&quot; Symbol 40"/>
          <p:cNvSpPr/>
          <p:nvPr/>
        </p:nvSpPr>
        <p:spPr>
          <a:xfrm>
            <a:off x="814931" y="4295290"/>
            <a:ext cx="1685859" cy="1716176"/>
          </a:xfrm>
          <a:prstGeom prst="noSmoking">
            <a:avLst/>
          </a:prstGeom>
          <a:solidFill>
            <a:schemeClr val="accent6">
              <a:alpha val="40000"/>
            </a:schemeClr>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37005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all aquatic resources should be on the map</a:t>
            </a:r>
            <a:endParaRPr lang="en-US" dirty="0"/>
          </a:p>
        </p:txBody>
      </p:sp>
      <p:sp>
        <p:nvSpPr>
          <p:cNvPr id="6" name="Freeform 5"/>
          <p:cNvSpPr/>
          <p:nvPr/>
        </p:nvSpPr>
        <p:spPr>
          <a:xfrm>
            <a:off x="406400" y="2280356"/>
            <a:ext cx="4605867" cy="1976547"/>
          </a:xfrm>
          <a:custGeom>
            <a:avLst/>
            <a:gdLst>
              <a:gd name="connsiteX0" fmla="*/ 0 w 4605867"/>
              <a:gd name="connsiteY0" fmla="*/ 214488 h 1976547"/>
              <a:gd name="connsiteX1" fmla="*/ 191911 w 4605867"/>
              <a:gd name="connsiteY1" fmla="*/ 191911 h 1976547"/>
              <a:gd name="connsiteX2" fmla="*/ 304800 w 4605867"/>
              <a:gd name="connsiteY2" fmla="*/ 169333 h 1976547"/>
              <a:gd name="connsiteX3" fmla="*/ 349956 w 4605867"/>
              <a:gd name="connsiteY3" fmla="*/ 146755 h 1976547"/>
              <a:gd name="connsiteX4" fmla="*/ 383822 w 4605867"/>
              <a:gd name="connsiteY4" fmla="*/ 135466 h 1976547"/>
              <a:gd name="connsiteX5" fmla="*/ 428978 w 4605867"/>
              <a:gd name="connsiteY5" fmla="*/ 112888 h 1976547"/>
              <a:gd name="connsiteX6" fmla="*/ 462844 w 4605867"/>
              <a:gd name="connsiteY6" fmla="*/ 101600 h 1976547"/>
              <a:gd name="connsiteX7" fmla="*/ 519289 w 4605867"/>
              <a:gd name="connsiteY7" fmla="*/ 79022 h 1976547"/>
              <a:gd name="connsiteX8" fmla="*/ 722489 w 4605867"/>
              <a:gd name="connsiteY8" fmla="*/ 33866 h 1976547"/>
              <a:gd name="connsiteX9" fmla="*/ 857956 w 4605867"/>
              <a:gd name="connsiteY9" fmla="*/ 22577 h 1976547"/>
              <a:gd name="connsiteX10" fmla="*/ 936978 w 4605867"/>
              <a:gd name="connsiteY10" fmla="*/ 11288 h 1976547"/>
              <a:gd name="connsiteX11" fmla="*/ 1027289 w 4605867"/>
              <a:gd name="connsiteY11" fmla="*/ 0 h 1976547"/>
              <a:gd name="connsiteX12" fmla="*/ 1253067 w 4605867"/>
              <a:gd name="connsiteY12" fmla="*/ 11288 h 1976547"/>
              <a:gd name="connsiteX13" fmla="*/ 1320800 w 4605867"/>
              <a:gd name="connsiteY13" fmla="*/ 56444 h 1976547"/>
              <a:gd name="connsiteX14" fmla="*/ 1354667 w 4605867"/>
              <a:gd name="connsiteY14" fmla="*/ 101600 h 1976547"/>
              <a:gd name="connsiteX15" fmla="*/ 1388533 w 4605867"/>
              <a:gd name="connsiteY15" fmla="*/ 124177 h 1976547"/>
              <a:gd name="connsiteX16" fmla="*/ 1456267 w 4605867"/>
              <a:gd name="connsiteY16" fmla="*/ 225777 h 1976547"/>
              <a:gd name="connsiteX17" fmla="*/ 1478844 w 4605867"/>
              <a:gd name="connsiteY17" fmla="*/ 259644 h 1976547"/>
              <a:gd name="connsiteX18" fmla="*/ 1546578 w 4605867"/>
              <a:gd name="connsiteY18" fmla="*/ 372533 h 1976547"/>
              <a:gd name="connsiteX19" fmla="*/ 1580444 w 4605867"/>
              <a:gd name="connsiteY19" fmla="*/ 395111 h 1976547"/>
              <a:gd name="connsiteX20" fmla="*/ 1670756 w 4605867"/>
              <a:gd name="connsiteY20" fmla="*/ 519288 h 1976547"/>
              <a:gd name="connsiteX21" fmla="*/ 1704622 w 4605867"/>
              <a:gd name="connsiteY21" fmla="*/ 564444 h 1976547"/>
              <a:gd name="connsiteX22" fmla="*/ 1727200 w 4605867"/>
              <a:gd name="connsiteY22" fmla="*/ 598311 h 1976547"/>
              <a:gd name="connsiteX23" fmla="*/ 1772356 w 4605867"/>
              <a:gd name="connsiteY23" fmla="*/ 632177 h 1976547"/>
              <a:gd name="connsiteX24" fmla="*/ 1806222 w 4605867"/>
              <a:gd name="connsiteY24" fmla="*/ 677333 h 1976547"/>
              <a:gd name="connsiteX25" fmla="*/ 1851378 w 4605867"/>
              <a:gd name="connsiteY25" fmla="*/ 711200 h 1976547"/>
              <a:gd name="connsiteX26" fmla="*/ 1873956 w 4605867"/>
              <a:gd name="connsiteY26" fmla="*/ 745066 h 1976547"/>
              <a:gd name="connsiteX27" fmla="*/ 1919111 w 4605867"/>
              <a:gd name="connsiteY27" fmla="*/ 756355 h 1976547"/>
              <a:gd name="connsiteX28" fmla="*/ 1952978 w 4605867"/>
              <a:gd name="connsiteY28" fmla="*/ 778933 h 1976547"/>
              <a:gd name="connsiteX29" fmla="*/ 1998133 w 4605867"/>
              <a:gd name="connsiteY29" fmla="*/ 790222 h 1976547"/>
              <a:gd name="connsiteX30" fmla="*/ 2359378 w 4605867"/>
              <a:gd name="connsiteY30" fmla="*/ 778933 h 1976547"/>
              <a:gd name="connsiteX31" fmla="*/ 2404533 w 4605867"/>
              <a:gd name="connsiteY31" fmla="*/ 756355 h 1976547"/>
              <a:gd name="connsiteX32" fmla="*/ 2472267 w 4605867"/>
              <a:gd name="connsiteY32" fmla="*/ 733777 h 1976547"/>
              <a:gd name="connsiteX33" fmla="*/ 2540000 w 4605867"/>
              <a:gd name="connsiteY33" fmla="*/ 666044 h 1976547"/>
              <a:gd name="connsiteX34" fmla="*/ 2562578 w 4605867"/>
              <a:gd name="connsiteY34" fmla="*/ 632177 h 1976547"/>
              <a:gd name="connsiteX35" fmla="*/ 2652889 w 4605867"/>
              <a:gd name="connsiteY35" fmla="*/ 541866 h 1976547"/>
              <a:gd name="connsiteX36" fmla="*/ 2698044 w 4605867"/>
              <a:gd name="connsiteY36" fmla="*/ 496711 h 1976547"/>
              <a:gd name="connsiteX37" fmla="*/ 2777067 w 4605867"/>
              <a:gd name="connsiteY37" fmla="*/ 417688 h 1976547"/>
              <a:gd name="connsiteX38" fmla="*/ 2810933 w 4605867"/>
              <a:gd name="connsiteY38" fmla="*/ 383822 h 1976547"/>
              <a:gd name="connsiteX39" fmla="*/ 2856089 w 4605867"/>
              <a:gd name="connsiteY39" fmla="*/ 372533 h 1976547"/>
              <a:gd name="connsiteX40" fmla="*/ 2946400 w 4605867"/>
              <a:gd name="connsiteY40" fmla="*/ 327377 h 1976547"/>
              <a:gd name="connsiteX41" fmla="*/ 3025422 w 4605867"/>
              <a:gd name="connsiteY41" fmla="*/ 304800 h 1976547"/>
              <a:gd name="connsiteX42" fmla="*/ 3093156 w 4605867"/>
              <a:gd name="connsiteY42" fmla="*/ 282222 h 1976547"/>
              <a:gd name="connsiteX43" fmla="*/ 3160889 w 4605867"/>
              <a:gd name="connsiteY43" fmla="*/ 270933 h 1976547"/>
              <a:gd name="connsiteX44" fmla="*/ 3476978 w 4605867"/>
              <a:gd name="connsiteY44" fmla="*/ 282222 h 1976547"/>
              <a:gd name="connsiteX45" fmla="*/ 3522133 w 4605867"/>
              <a:gd name="connsiteY45" fmla="*/ 293511 h 1976547"/>
              <a:gd name="connsiteX46" fmla="*/ 3544711 w 4605867"/>
              <a:gd name="connsiteY46" fmla="*/ 349955 h 1976547"/>
              <a:gd name="connsiteX47" fmla="*/ 3578578 w 4605867"/>
              <a:gd name="connsiteY47" fmla="*/ 383822 h 1976547"/>
              <a:gd name="connsiteX48" fmla="*/ 3635022 w 4605867"/>
              <a:gd name="connsiteY48" fmla="*/ 485422 h 1976547"/>
              <a:gd name="connsiteX49" fmla="*/ 3691467 w 4605867"/>
              <a:gd name="connsiteY49" fmla="*/ 508000 h 1976547"/>
              <a:gd name="connsiteX50" fmla="*/ 3736622 w 4605867"/>
              <a:gd name="connsiteY50" fmla="*/ 519288 h 1976547"/>
              <a:gd name="connsiteX51" fmla="*/ 3781778 w 4605867"/>
              <a:gd name="connsiteY51" fmla="*/ 541866 h 1976547"/>
              <a:gd name="connsiteX52" fmla="*/ 3815644 w 4605867"/>
              <a:gd name="connsiteY52" fmla="*/ 553155 h 1976547"/>
              <a:gd name="connsiteX53" fmla="*/ 3883378 w 4605867"/>
              <a:gd name="connsiteY53" fmla="*/ 598311 h 1976547"/>
              <a:gd name="connsiteX54" fmla="*/ 3917244 w 4605867"/>
              <a:gd name="connsiteY54" fmla="*/ 632177 h 1976547"/>
              <a:gd name="connsiteX55" fmla="*/ 3962400 w 4605867"/>
              <a:gd name="connsiteY55" fmla="*/ 688622 h 1976547"/>
              <a:gd name="connsiteX56" fmla="*/ 3996267 w 4605867"/>
              <a:gd name="connsiteY56" fmla="*/ 711200 h 1976547"/>
              <a:gd name="connsiteX57" fmla="*/ 4007556 w 4605867"/>
              <a:gd name="connsiteY57" fmla="*/ 745066 h 1976547"/>
              <a:gd name="connsiteX58" fmla="*/ 4052711 w 4605867"/>
              <a:gd name="connsiteY58" fmla="*/ 824088 h 1976547"/>
              <a:gd name="connsiteX59" fmla="*/ 4075289 w 4605867"/>
              <a:gd name="connsiteY59" fmla="*/ 914400 h 1976547"/>
              <a:gd name="connsiteX60" fmla="*/ 4086578 w 4605867"/>
              <a:gd name="connsiteY60" fmla="*/ 959555 h 1976547"/>
              <a:gd name="connsiteX61" fmla="*/ 4120444 w 4605867"/>
              <a:gd name="connsiteY61" fmla="*/ 1049866 h 1976547"/>
              <a:gd name="connsiteX62" fmla="*/ 4131733 w 4605867"/>
              <a:gd name="connsiteY62" fmla="*/ 1095022 h 1976547"/>
              <a:gd name="connsiteX63" fmla="*/ 4154311 w 4605867"/>
              <a:gd name="connsiteY63" fmla="*/ 1241777 h 1976547"/>
              <a:gd name="connsiteX64" fmla="*/ 4176889 w 4605867"/>
              <a:gd name="connsiteY64" fmla="*/ 1399822 h 1976547"/>
              <a:gd name="connsiteX65" fmla="*/ 4188178 w 4605867"/>
              <a:gd name="connsiteY65" fmla="*/ 1444977 h 1976547"/>
              <a:gd name="connsiteX66" fmla="*/ 4210756 w 4605867"/>
              <a:gd name="connsiteY66" fmla="*/ 1614311 h 1976547"/>
              <a:gd name="connsiteX67" fmla="*/ 4233333 w 4605867"/>
              <a:gd name="connsiteY67" fmla="*/ 1648177 h 1976547"/>
              <a:gd name="connsiteX68" fmla="*/ 4244622 w 4605867"/>
              <a:gd name="connsiteY68" fmla="*/ 1693333 h 1976547"/>
              <a:gd name="connsiteX69" fmla="*/ 4312356 w 4605867"/>
              <a:gd name="connsiteY69" fmla="*/ 1806222 h 1976547"/>
              <a:gd name="connsiteX70" fmla="*/ 4334933 w 4605867"/>
              <a:gd name="connsiteY70" fmla="*/ 1840088 h 1976547"/>
              <a:gd name="connsiteX71" fmla="*/ 4357511 w 4605867"/>
              <a:gd name="connsiteY71" fmla="*/ 1885244 h 1976547"/>
              <a:gd name="connsiteX72" fmla="*/ 4391378 w 4605867"/>
              <a:gd name="connsiteY72" fmla="*/ 1907822 h 1976547"/>
              <a:gd name="connsiteX73" fmla="*/ 4425244 w 4605867"/>
              <a:gd name="connsiteY73" fmla="*/ 1941688 h 1976547"/>
              <a:gd name="connsiteX74" fmla="*/ 4515556 w 4605867"/>
              <a:gd name="connsiteY74" fmla="*/ 1964266 h 1976547"/>
              <a:gd name="connsiteX75" fmla="*/ 4605867 w 4605867"/>
              <a:gd name="connsiteY75" fmla="*/ 1975555 h 1976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605867" h="1976547">
                <a:moveTo>
                  <a:pt x="0" y="214488"/>
                </a:moveTo>
                <a:cubicBezTo>
                  <a:pt x="105591" y="203930"/>
                  <a:pt x="99215" y="206172"/>
                  <a:pt x="191911" y="191911"/>
                </a:cubicBezTo>
                <a:cubicBezTo>
                  <a:pt x="213964" y="188518"/>
                  <a:pt x="278776" y="179092"/>
                  <a:pt x="304800" y="169333"/>
                </a:cubicBezTo>
                <a:cubicBezTo>
                  <a:pt x="320557" y="163424"/>
                  <a:pt x="334488" y="153384"/>
                  <a:pt x="349956" y="146755"/>
                </a:cubicBezTo>
                <a:cubicBezTo>
                  <a:pt x="360893" y="142068"/>
                  <a:pt x="372885" y="140153"/>
                  <a:pt x="383822" y="135466"/>
                </a:cubicBezTo>
                <a:cubicBezTo>
                  <a:pt x="399290" y="128837"/>
                  <a:pt x="413510" y="119517"/>
                  <a:pt x="428978" y="112888"/>
                </a:cubicBezTo>
                <a:cubicBezTo>
                  <a:pt x="439915" y="108201"/>
                  <a:pt x="451702" y="105778"/>
                  <a:pt x="462844" y="101600"/>
                </a:cubicBezTo>
                <a:cubicBezTo>
                  <a:pt x="481818" y="94485"/>
                  <a:pt x="499921" y="84982"/>
                  <a:pt x="519289" y="79022"/>
                </a:cubicBezTo>
                <a:cubicBezTo>
                  <a:pt x="553772" y="68412"/>
                  <a:pt x="694255" y="36219"/>
                  <a:pt x="722489" y="33866"/>
                </a:cubicBezTo>
                <a:cubicBezTo>
                  <a:pt x="767645" y="30103"/>
                  <a:pt x="812893" y="27321"/>
                  <a:pt x="857956" y="22577"/>
                </a:cubicBezTo>
                <a:cubicBezTo>
                  <a:pt x="884418" y="19792"/>
                  <a:pt x="910603" y="14805"/>
                  <a:pt x="936978" y="11288"/>
                </a:cubicBezTo>
                <a:lnTo>
                  <a:pt x="1027289" y="0"/>
                </a:lnTo>
                <a:cubicBezTo>
                  <a:pt x="1102548" y="3763"/>
                  <a:pt x="1177997" y="4760"/>
                  <a:pt x="1253067" y="11288"/>
                </a:cubicBezTo>
                <a:cubicBezTo>
                  <a:pt x="1286030" y="14154"/>
                  <a:pt x="1300051" y="32237"/>
                  <a:pt x="1320800" y="56444"/>
                </a:cubicBezTo>
                <a:cubicBezTo>
                  <a:pt x="1333045" y="70729"/>
                  <a:pt x="1341363" y="88296"/>
                  <a:pt x="1354667" y="101600"/>
                </a:cubicBezTo>
                <a:cubicBezTo>
                  <a:pt x="1364260" y="111193"/>
                  <a:pt x="1377244" y="116651"/>
                  <a:pt x="1388533" y="124177"/>
                </a:cubicBezTo>
                <a:lnTo>
                  <a:pt x="1456267" y="225777"/>
                </a:lnTo>
                <a:cubicBezTo>
                  <a:pt x="1463793" y="237066"/>
                  <a:pt x="1472776" y="247509"/>
                  <a:pt x="1478844" y="259644"/>
                </a:cubicBezTo>
                <a:cubicBezTo>
                  <a:pt x="1492437" y="286829"/>
                  <a:pt x="1526143" y="358909"/>
                  <a:pt x="1546578" y="372533"/>
                </a:cubicBezTo>
                <a:lnTo>
                  <a:pt x="1580444" y="395111"/>
                </a:lnTo>
                <a:cubicBezTo>
                  <a:pt x="1623899" y="460291"/>
                  <a:pt x="1594873" y="418111"/>
                  <a:pt x="1670756" y="519288"/>
                </a:cubicBezTo>
                <a:cubicBezTo>
                  <a:pt x="1682045" y="534340"/>
                  <a:pt x="1694185" y="548789"/>
                  <a:pt x="1704622" y="564444"/>
                </a:cubicBezTo>
                <a:cubicBezTo>
                  <a:pt x="1712148" y="575733"/>
                  <a:pt x="1717606" y="588717"/>
                  <a:pt x="1727200" y="598311"/>
                </a:cubicBezTo>
                <a:cubicBezTo>
                  <a:pt x="1740504" y="611615"/>
                  <a:pt x="1759052" y="618873"/>
                  <a:pt x="1772356" y="632177"/>
                </a:cubicBezTo>
                <a:cubicBezTo>
                  <a:pt x="1785660" y="645481"/>
                  <a:pt x="1792918" y="664029"/>
                  <a:pt x="1806222" y="677333"/>
                </a:cubicBezTo>
                <a:cubicBezTo>
                  <a:pt x="1819526" y="690637"/>
                  <a:pt x="1838074" y="697896"/>
                  <a:pt x="1851378" y="711200"/>
                </a:cubicBezTo>
                <a:cubicBezTo>
                  <a:pt x="1860972" y="720794"/>
                  <a:pt x="1862667" y="737540"/>
                  <a:pt x="1873956" y="745066"/>
                </a:cubicBezTo>
                <a:cubicBezTo>
                  <a:pt x="1886865" y="753672"/>
                  <a:pt x="1904059" y="752592"/>
                  <a:pt x="1919111" y="756355"/>
                </a:cubicBezTo>
                <a:cubicBezTo>
                  <a:pt x="1930400" y="763881"/>
                  <a:pt x="1940507" y="773588"/>
                  <a:pt x="1952978" y="778933"/>
                </a:cubicBezTo>
                <a:cubicBezTo>
                  <a:pt x="1967238" y="785045"/>
                  <a:pt x="1982618" y="790222"/>
                  <a:pt x="1998133" y="790222"/>
                </a:cubicBezTo>
                <a:cubicBezTo>
                  <a:pt x="2118607" y="790222"/>
                  <a:pt x="2238963" y="782696"/>
                  <a:pt x="2359378" y="778933"/>
                </a:cubicBezTo>
                <a:cubicBezTo>
                  <a:pt x="2374430" y="771407"/>
                  <a:pt x="2388908" y="762605"/>
                  <a:pt x="2404533" y="756355"/>
                </a:cubicBezTo>
                <a:cubicBezTo>
                  <a:pt x="2426630" y="747516"/>
                  <a:pt x="2472267" y="733777"/>
                  <a:pt x="2472267" y="733777"/>
                </a:cubicBezTo>
                <a:cubicBezTo>
                  <a:pt x="2494845" y="711199"/>
                  <a:pt x="2522289" y="692611"/>
                  <a:pt x="2540000" y="666044"/>
                </a:cubicBezTo>
                <a:cubicBezTo>
                  <a:pt x="2547526" y="654755"/>
                  <a:pt x="2553451" y="642216"/>
                  <a:pt x="2562578" y="632177"/>
                </a:cubicBezTo>
                <a:cubicBezTo>
                  <a:pt x="2591216" y="600676"/>
                  <a:pt x="2622785" y="571970"/>
                  <a:pt x="2652889" y="541866"/>
                </a:cubicBezTo>
                <a:lnTo>
                  <a:pt x="2698044" y="496711"/>
                </a:lnTo>
                <a:lnTo>
                  <a:pt x="2777067" y="417688"/>
                </a:lnTo>
                <a:cubicBezTo>
                  <a:pt x="2788356" y="406399"/>
                  <a:pt x="2795445" y="387694"/>
                  <a:pt x="2810933" y="383822"/>
                </a:cubicBezTo>
                <a:lnTo>
                  <a:pt x="2856089" y="372533"/>
                </a:lnTo>
                <a:cubicBezTo>
                  <a:pt x="2886193" y="357481"/>
                  <a:pt x="2914470" y="338020"/>
                  <a:pt x="2946400" y="327377"/>
                </a:cubicBezTo>
                <a:cubicBezTo>
                  <a:pt x="3060219" y="289437"/>
                  <a:pt x="2883672" y="347324"/>
                  <a:pt x="3025422" y="304800"/>
                </a:cubicBezTo>
                <a:cubicBezTo>
                  <a:pt x="3048218" y="297961"/>
                  <a:pt x="3069681" y="286135"/>
                  <a:pt x="3093156" y="282222"/>
                </a:cubicBezTo>
                <a:lnTo>
                  <a:pt x="3160889" y="270933"/>
                </a:lnTo>
                <a:cubicBezTo>
                  <a:pt x="3266252" y="274696"/>
                  <a:pt x="3371753" y="275645"/>
                  <a:pt x="3476978" y="282222"/>
                </a:cubicBezTo>
                <a:cubicBezTo>
                  <a:pt x="3492463" y="283190"/>
                  <a:pt x="3511162" y="282540"/>
                  <a:pt x="3522133" y="293511"/>
                </a:cubicBezTo>
                <a:cubicBezTo>
                  <a:pt x="3536462" y="307840"/>
                  <a:pt x="3533971" y="332771"/>
                  <a:pt x="3544711" y="349955"/>
                </a:cubicBezTo>
                <a:cubicBezTo>
                  <a:pt x="3553173" y="363493"/>
                  <a:pt x="3567289" y="372533"/>
                  <a:pt x="3578578" y="383822"/>
                </a:cubicBezTo>
                <a:cubicBezTo>
                  <a:pt x="3594271" y="430902"/>
                  <a:pt x="3592333" y="458741"/>
                  <a:pt x="3635022" y="485422"/>
                </a:cubicBezTo>
                <a:cubicBezTo>
                  <a:pt x="3652206" y="496162"/>
                  <a:pt x="3672242" y="501592"/>
                  <a:pt x="3691467" y="508000"/>
                </a:cubicBezTo>
                <a:cubicBezTo>
                  <a:pt x="3706186" y="512906"/>
                  <a:pt x="3721570" y="515525"/>
                  <a:pt x="3736622" y="519288"/>
                </a:cubicBezTo>
                <a:cubicBezTo>
                  <a:pt x="3751674" y="526814"/>
                  <a:pt x="3766310" y="535237"/>
                  <a:pt x="3781778" y="541866"/>
                </a:cubicBezTo>
                <a:cubicBezTo>
                  <a:pt x="3792715" y="546553"/>
                  <a:pt x="3805743" y="546554"/>
                  <a:pt x="3815644" y="553155"/>
                </a:cubicBezTo>
                <a:cubicBezTo>
                  <a:pt x="3900204" y="609529"/>
                  <a:pt x="3802852" y="571469"/>
                  <a:pt x="3883378" y="598311"/>
                </a:cubicBezTo>
                <a:cubicBezTo>
                  <a:pt x="3894667" y="609600"/>
                  <a:pt x="3906731" y="620162"/>
                  <a:pt x="3917244" y="632177"/>
                </a:cubicBezTo>
                <a:cubicBezTo>
                  <a:pt x="3933111" y="650310"/>
                  <a:pt x="3945362" y="671584"/>
                  <a:pt x="3962400" y="688622"/>
                </a:cubicBezTo>
                <a:cubicBezTo>
                  <a:pt x="3971994" y="698216"/>
                  <a:pt x="3984978" y="703674"/>
                  <a:pt x="3996267" y="711200"/>
                </a:cubicBezTo>
                <a:cubicBezTo>
                  <a:pt x="4000030" y="722489"/>
                  <a:pt x="4002235" y="734423"/>
                  <a:pt x="4007556" y="745066"/>
                </a:cubicBezTo>
                <a:cubicBezTo>
                  <a:pt x="4064239" y="858434"/>
                  <a:pt x="3993340" y="685557"/>
                  <a:pt x="4052711" y="824088"/>
                </a:cubicBezTo>
                <a:cubicBezTo>
                  <a:pt x="4066677" y="856674"/>
                  <a:pt x="4067134" y="877703"/>
                  <a:pt x="4075289" y="914400"/>
                </a:cubicBezTo>
                <a:cubicBezTo>
                  <a:pt x="4078655" y="929545"/>
                  <a:pt x="4082316" y="944637"/>
                  <a:pt x="4086578" y="959555"/>
                </a:cubicBezTo>
                <a:cubicBezTo>
                  <a:pt x="4102432" y="1015044"/>
                  <a:pt x="4096586" y="978291"/>
                  <a:pt x="4120444" y="1049866"/>
                </a:cubicBezTo>
                <a:cubicBezTo>
                  <a:pt x="4125350" y="1064585"/>
                  <a:pt x="4128367" y="1079876"/>
                  <a:pt x="4131733" y="1095022"/>
                </a:cubicBezTo>
                <a:cubicBezTo>
                  <a:pt x="4147964" y="1168061"/>
                  <a:pt x="4142236" y="1153225"/>
                  <a:pt x="4154311" y="1241777"/>
                </a:cubicBezTo>
                <a:cubicBezTo>
                  <a:pt x="4161501" y="1294506"/>
                  <a:pt x="4163982" y="1348194"/>
                  <a:pt x="4176889" y="1399822"/>
                </a:cubicBezTo>
                <a:lnTo>
                  <a:pt x="4188178" y="1444977"/>
                </a:lnTo>
                <a:cubicBezTo>
                  <a:pt x="4189863" y="1463510"/>
                  <a:pt x="4193496" y="1574037"/>
                  <a:pt x="4210756" y="1614311"/>
                </a:cubicBezTo>
                <a:cubicBezTo>
                  <a:pt x="4216100" y="1626781"/>
                  <a:pt x="4225807" y="1636888"/>
                  <a:pt x="4233333" y="1648177"/>
                </a:cubicBezTo>
                <a:cubicBezTo>
                  <a:pt x="4237096" y="1663229"/>
                  <a:pt x="4239174" y="1678806"/>
                  <a:pt x="4244622" y="1693333"/>
                </a:cubicBezTo>
                <a:cubicBezTo>
                  <a:pt x="4259498" y="1733003"/>
                  <a:pt x="4289852" y="1772466"/>
                  <a:pt x="4312356" y="1806222"/>
                </a:cubicBezTo>
                <a:cubicBezTo>
                  <a:pt x="4319882" y="1817511"/>
                  <a:pt x="4328866" y="1827953"/>
                  <a:pt x="4334933" y="1840088"/>
                </a:cubicBezTo>
                <a:cubicBezTo>
                  <a:pt x="4342459" y="1855140"/>
                  <a:pt x="4346738" y="1872316"/>
                  <a:pt x="4357511" y="1885244"/>
                </a:cubicBezTo>
                <a:cubicBezTo>
                  <a:pt x="4366197" y="1895667"/>
                  <a:pt x="4380955" y="1899136"/>
                  <a:pt x="4391378" y="1907822"/>
                </a:cubicBezTo>
                <a:cubicBezTo>
                  <a:pt x="4403642" y="1918042"/>
                  <a:pt x="4411961" y="1932832"/>
                  <a:pt x="4425244" y="1941688"/>
                </a:cubicBezTo>
                <a:cubicBezTo>
                  <a:pt x="4440727" y="1952010"/>
                  <a:pt x="4506437" y="1961986"/>
                  <a:pt x="4515556" y="1964266"/>
                </a:cubicBezTo>
                <a:cubicBezTo>
                  <a:pt x="4584511" y="1981505"/>
                  <a:pt x="4510264" y="1975555"/>
                  <a:pt x="4605867" y="1975555"/>
                </a:cubicBezTo>
              </a:path>
            </a:pathLst>
          </a:custGeom>
          <a:ln w="38100" cap="sq">
            <a:solidFill>
              <a:srgbClr val="7030A0"/>
            </a:solidFill>
            <a:headEnd type="oval"/>
            <a:tailEnd type="diamond"/>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sp>
        <p:nvSpPr>
          <p:cNvPr id="8" name="Freeform 7"/>
          <p:cNvSpPr/>
          <p:nvPr/>
        </p:nvSpPr>
        <p:spPr>
          <a:xfrm>
            <a:off x="3928533" y="1027289"/>
            <a:ext cx="2582002" cy="1671289"/>
          </a:xfrm>
          <a:custGeom>
            <a:avLst/>
            <a:gdLst>
              <a:gd name="connsiteX0" fmla="*/ 0 w 2582002"/>
              <a:gd name="connsiteY0" fmla="*/ 1546578 h 1671289"/>
              <a:gd name="connsiteX1" fmla="*/ 0 w 2582002"/>
              <a:gd name="connsiteY1" fmla="*/ 1546578 h 1671289"/>
              <a:gd name="connsiteX2" fmla="*/ 90311 w 2582002"/>
              <a:gd name="connsiteY2" fmla="*/ 1512711 h 1671289"/>
              <a:gd name="connsiteX3" fmla="*/ 169334 w 2582002"/>
              <a:gd name="connsiteY3" fmla="*/ 1467555 h 1671289"/>
              <a:gd name="connsiteX4" fmla="*/ 203200 w 2582002"/>
              <a:gd name="connsiteY4" fmla="*/ 1456267 h 1671289"/>
              <a:gd name="connsiteX5" fmla="*/ 237067 w 2582002"/>
              <a:gd name="connsiteY5" fmla="*/ 1433689 h 1671289"/>
              <a:gd name="connsiteX6" fmla="*/ 270934 w 2582002"/>
              <a:gd name="connsiteY6" fmla="*/ 1422400 h 1671289"/>
              <a:gd name="connsiteX7" fmla="*/ 304800 w 2582002"/>
              <a:gd name="connsiteY7" fmla="*/ 1388533 h 1671289"/>
              <a:gd name="connsiteX8" fmla="*/ 338667 w 2582002"/>
              <a:gd name="connsiteY8" fmla="*/ 1365955 h 1671289"/>
              <a:gd name="connsiteX9" fmla="*/ 417689 w 2582002"/>
              <a:gd name="connsiteY9" fmla="*/ 1275644 h 1671289"/>
              <a:gd name="connsiteX10" fmla="*/ 462845 w 2582002"/>
              <a:gd name="connsiteY10" fmla="*/ 1207911 h 1671289"/>
              <a:gd name="connsiteX11" fmla="*/ 485423 w 2582002"/>
              <a:gd name="connsiteY11" fmla="*/ 1140178 h 1671289"/>
              <a:gd name="connsiteX12" fmla="*/ 496711 w 2582002"/>
              <a:gd name="connsiteY12" fmla="*/ 1106311 h 1671289"/>
              <a:gd name="connsiteX13" fmla="*/ 530578 w 2582002"/>
              <a:gd name="connsiteY13" fmla="*/ 1038578 h 1671289"/>
              <a:gd name="connsiteX14" fmla="*/ 553156 w 2582002"/>
              <a:gd name="connsiteY14" fmla="*/ 936978 h 1671289"/>
              <a:gd name="connsiteX15" fmla="*/ 575734 w 2582002"/>
              <a:gd name="connsiteY15" fmla="*/ 903111 h 1671289"/>
              <a:gd name="connsiteX16" fmla="*/ 620889 w 2582002"/>
              <a:gd name="connsiteY16" fmla="*/ 824089 h 1671289"/>
              <a:gd name="connsiteX17" fmla="*/ 654756 w 2582002"/>
              <a:gd name="connsiteY17" fmla="*/ 722489 h 1671289"/>
              <a:gd name="connsiteX18" fmla="*/ 666045 w 2582002"/>
              <a:gd name="connsiteY18" fmla="*/ 688622 h 1671289"/>
              <a:gd name="connsiteX19" fmla="*/ 677334 w 2582002"/>
              <a:gd name="connsiteY19" fmla="*/ 643467 h 1671289"/>
              <a:gd name="connsiteX20" fmla="*/ 688623 w 2582002"/>
              <a:gd name="connsiteY20" fmla="*/ 519289 h 1671289"/>
              <a:gd name="connsiteX21" fmla="*/ 699911 w 2582002"/>
              <a:gd name="connsiteY21" fmla="*/ 485422 h 1671289"/>
              <a:gd name="connsiteX22" fmla="*/ 711200 w 2582002"/>
              <a:gd name="connsiteY22" fmla="*/ 440267 h 1671289"/>
              <a:gd name="connsiteX23" fmla="*/ 722489 w 2582002"/>
              <a:gd name="connsiteY23" fmla="*/ 90311 h 1671289"/>
              <a:gd name="connsiteX24" fmla="*/ 756356 w 2582002"/>
              <a:gd name="connsiteY24" fmla="*/ 22578 h 1671289"/>
              <a:gd name="connsiteX25" fmla="*/ 790223 w 2582002"/>
              <a:gd name="connsiteY25" fmla="*/ 0 h 1671289"/>
              <a:gd name="connsiteX26" fmla="*/ 880534 w 2582002"/>
              <a:gd name="connsiteY26" fmla="*/ 45155 h 1671289"/>
              <a:gd name="connsiteX27" fmla="*/ 903111 w 2582002"/>
              <a:gd name="connsiteY27" fmla="*/ 112889 h 1671289"/>
              <a:gd name="connsiteX28" fmla="*/ 914400 w 2582002"/>
              <a:gd name="connsiteY28" fmla="*/ 146755 h 1671289"/>
              <a:gd name="connsiteX29" fmla="*/ 903111 w 2582002"/>
              <a:gd name="connsiteY29" fmla="*/ 270933 h 1671289"/>
              <a:gd name="connsiteX30" fmla="*/ 891823 w 2582002"/>
              <a:gd name="connsiteY30" fmla="*/ 327378 h 1671289"/>
              <a:gd name="connsiteX31" fmla="*/ 914400 w 2582002"/>
              <a:gd name="connsiteY31" fmla="*/ 508000 h 1671289"/>
              <a:gd name="connsiteX32" fmla="*/ 936978 w 2582002"/>
              <a:gd name="connsiteY32" fmla="*/ 541867 h 1671289"/>
              <a:gd name="connsiteX33" fmla="*/ 948267 w 2582002"/>
              <a:gd name="connsiteY33" fmla="*/ 575733 h 1671289"/>
              <a:gd name="connsiteX34" fmla="*/ 970845 w 2582002"/>
              <a:gd name="connsiteY34" fmla="*/ 609600 h 1671289"/>
              <a:gd name="connsiteX35" fmla="*/ 1027289 w 2582002"/>
              <a:gd name="connsiteY35" fmla="*/ 711200 h 1671289"/>
              <a:gd name="connsiteX36" fmla="*/ 1095023 w 2582002"/>
              <a:gd name="connsiteY36" fmla="*/ 733778 h 1671289"/>
              <a:gd name="connsiteX37" fmla="*/ 1241778 w 2582002"/>
              <a:gd name="connsiteY37" fmla="*/ 722489 h 1671289"/>
              <a:gd name="connsiteX38" fmla="*/ 1275645 w 2582002"/>
              <a:gd name="connsiteY38" fmla="*/ 711200 h 1671289"/>
              <a:gd name="connsiteX39" fmla="*/ 1298223 w 2582002"/>
              <a:gd name="connsiteY39" fmla="*/ 677333 h 1671289"/>
              <a:gd name="connsiteX40" fmla="*/ 1332089 w 2582002"/>
              <a:gd name="connsiteY40" fmla="*/ 654755 h 1671289"/>
              <a:gd name="connsiteX41" fmla="*/ 1343378 w 2582002"/>
              <a:gd name="connsiteY41" fmla="*/ 620889 h 1671289"/>
              <a:gd name="connsiteX42" fmla="*/ 1411111 w 2582002"/>
              <a:gd name="connsiteY42" fmla="*/ 564444 h 1671289"/>
              <a:gd name="connsiteX43" fmla="*/ 1467556 w 2582002"/>
              <a:gd name="connsiteY43" fmla="*/ 508000 h 1671289"/>
              <a:gd name="connsiteX44" fmla="*/ 1478845 w 2582002"/>
              <a:gd name="connsiteY44" fmla="*/ 474133 h 1671289"/>
              <a:gd name="connsiteX45" fmla="*/ 1512711 w 2582002"/>
              <a:gd name="connsiteY45" fmla="*/ 451555 h 1671289"/>
              <a:gd name="connsiteX46" fmla="*/ 1546578 w 2582002"/>
              <a:gd name="connsiteY46" fmla="*/ 417689 h 1671289"/>
              <a:gd name="connsiteX47" fmla="*/ 1614311 w 2582002"/>
              <a:gd name="connsiteY47" fmla="*/ 383822 h 1671289"/>
              <a:gd name="connsiteX48" fmla="*/ 1659467 w 2582002"/>
              <a:gd name="connsiteY48" fmla="*/ 349955 h 1671289"/>
              <a:gd name="connsiteX49" fmla="*/ 1727200 w 2582002"/>
              <a:gd name="connsiteY49" fmla="*/ 293511 h 1671289"/>
              <a:gd name="connsiteX50" fmla="*/ 1794934 w 2582002"/>
              <a:gd name="connsiteY50" fmla="*/ 270933 h 1671289"/>
              <a:gd name="connsiteX51" fmla="*/ 1862667 w 2582002"/>
              <a:gd name="connsiteY51" fmla="*/ 214489 h 1671289"/>
              <a:gd name="connsiteX52" fmla="*/ 1896534 w 2582002"/>
              <a:gd name="connsiteY52" fmla="*/ 203200 h 1671289"/>
              <a:gd name="connsiteX53" fmla="*/ 1964267 w 2582002"/>
              <a:gd name="connsiteY53" fmla="*/ 158044 h 1671289"/>
              <a:gd name="connsiteX54" fmla="*/ 2065867 w 2582002"/>
              <a:gd name="connsiteY54" fmla="*/ 101600 h 1671289"/>
              <a:gd name="connsiteX55" fmla="*/ 2099734 w 2582002"/>
              <a:gd name="connsiteY55" fmla="*/ 79022 h 1671289"/>
              <a:gd name="connsiteX56" fmla="*/ 2167467 w 2582002"/>
              <a:gd name="connsiteY56" fmla="*/ 56444 h 1671289"/>
              <a:gd name="connsiteX57" fmla="*/ 2573867 w 2582002"/>
              <a:gd name="connsiteY57" fmla="*/ 67733 h 1671289"/>
              <a:gd name="connsiteX58" fmla="*/ 2562578 w 2582002"/>
              <a:gd name="connsiteY58" fmla="*/ 124178 h 1671289"/>
              <a:gd name="connsiteX59" fmla="*/ 2449689 w 2582002"/>
              <a:gd name="connsiteY59" fmla="*/ 180622 h 1671289"/>
              <a:gd name="connsiteX60" fmla="*/ 2404534 w 2582002"/>
              <a:gd name="connsiteY60" fmla="*/ 214489 h 1671289"/>
              <a:gd name="connsiteX61" fmla="*/ 2336800 w 2582002"/>
              <a:gd name="connsiteY61" fmla="*/ 237067 h 1671289"/>
              <a:gd name="connsiteX62" fmla="*/ 2269067 w 2582002"/>
              <a:gd name="connsiteY62" fmla="*/ 282222 h 1671289"/>
              <a:gd name="connsiteX63" fmla="*/ 2201334 w 2582002"/>
              <a:gd name="connsiteY63" fmla="*/ 338667 h 1671289"/>
              <a:gd name="connsiteX64" fmla="*/ 2167467 w 2582002"/>
              <a:gd name="connsiteY64" fmla="*/ 349955 h 1671289"/>
              <a:gd name="connsiteX65" fmla="*/ 2088445 w 2582002"/>
              <a:gd name="connsiteY65" fmla="*/ 406400 h 1671289"/>
              <a:gd name="connsiteX66" fmla="*/ 2054578 w 2582002"/>
              <a:gd name="connsiteY66" fmla="*/ 417689 h 1671289"/>
              <a:gd name="connsiteX67" fmla="*/ 1986845 w 2582002"/>
              <a:gd name="connsiteY67" fmla="*/ 451555 h 1671289"/>
              <a:gd name="connsiteX68" fmla="*/ 1964267 w 2582002"/>
              <a:gd name="connsiteY68" fmla="*/ 485422 h 1671289"/>
              <a:gd name="connsiteX69" fmla="*/ 1930400 w 2582002"/>
              <a:gd name="connsiteY69" fmla="*/ 508000 h 1671289"/>
              <a:gd name="connsiteX70" fmla="*/ 1907823 w 2582002"/>
              <a:gd name="connsiteY70" fmla="*/ 553155 h 1671289"/>
              <a:gd name="connsiteX71" fmla="*/ 1840089 w 2582002"/>
              <a:gd name="connsiteY71" fmla="*/ 620889 h 1671289"/>
              <a:gd name="connsiteX72" fmla="*/ 1806223 w 2582002"/>
              <a:gd name="connsiteY72" fmla="*/ 711200 h 1671289"/>
              <a:gd name="connsiteX73" fmla="*/ 1715911 w 2582002"/>
              <a:gd name="connsiteY73" fmla="*/ 812800 h 1671289"/>
              <a:gd name="connsiteX74" fmla="*/ 1693334 w 2582002"/>
              <a:gd name="connsiteY74" fmla="*/ 846667 h 1671289"/>
              <a:gd name="connsiteX75" fmla="*/ 1670756 w 2582002"/>
              <a:gd name="connsiteY75" fmla="*/ 891822 h 1671289"/>
              <a:gd name="connsiteX76" fmla="*/ 1636889 w 2582002"/>
              <a:gd name="connsiteY76" fmla="*/ 925689 h 1671289"/>
              <a:gd name="connsiteX77" fmla="*/ 1591734 w 2582002"/>
              <a:gd name="connsiteY77" fmla="*/ 993422 h 1671289"/>
              <a:gd name="connsiteX78" fmla="*/ 1557867 w 2582002"/>
              <a:gd name="connsiteY78" fmla="*/ 1004711 h 1671289"/>
              <a:gd name="connsiteX79" fmla="*/ 1524000 w 2582002"/>
              <a:gd name="connsiteY79" fmla="*/ 1027289 h 1671289"/>
              <a:gd name="connsiteX80" fmla="*/ 1399823 w 2582002"/>
              <a:gd name="connsiteY80" fmla="*/ 1049867 h 1671289"/>
              <a:gd name="connsiteX81" fmla="*/ 1264356 w 2582002"/>
              <a:gd name="connsiteY81" fmla="*/ 1106311 h 1671289"/>
              <a:gd name="connsiteX82" fmla="*/ 1185334 w 2582002"/>
              <a:gd name="connsiteY82" fmla="*/ 1151467 h 1671289"/>
              <a:gd name="connsiteX83" fmla="*/ 1151467 w 2582002"/>
              <a:gd name="connsiteY83" fmla="*/ 1174044 h 1671289"/>
              <a:gd name="connsiteX84" fmla="*/ 1106311 w 2582002"/>
              <a:gd name="connsiteY84" fmla="*/ 1185333 h 1671289"/>
              <a:gd name="connsiteX85" fmla="*/ 1072445 w 2582002"/>
              <a:gd name="connsiteY85" fmla="*/ 1196622 h 1671289"/>
              <a:gd name="connsiteX86" fmla="*/ 1049867 w 2582002"/>
              <a:gd name="connsiteY86" fmla="*/ 1230489 h 1671289"/>
              <a:gd name="connsiteX87" fmla="*/ 1016000 w 2582002"/>
              <a:gd name="connsiteY87" fmla="*/ 1253067 h 1671289"/>
              <a:gd name="connsiteX88" fmla="*/ 959556 w 2582002"/>
              <a:gd name="connsiteY88" fmla="*/ 1320800 h 1671289"/>
              <a:gd name="connsiteX89" fmla="*/ 936978 w 2582002"/>
              <a:gd name="connsiteY89" fmla="*/ 1388533 h 1671289"/>
              <a:gd name="connsiteX90" fmla="*/ 948267 w 2582002"/>
              <a:gd name="connsiteY90" fmla="*/ 1422400 h 1671289"/>
              <a:gd name="connsiteX91" fmla="*/ 1140178 w 2582002"/>
              <a:gd name="connsiteY91" fmla="*/ 1467555 h 1671289"/>
              <a:gd name="connsiteX92" fmla="*/ 1174045 w 2582002"/>
              <a:gd name="connsiteY92" fmla="*/ 1478844 h 1671289"/>
              <a:gd name="connsiteX93" fmla="*/ 1185334 w 2582002"/>
              <a:gd name="connsiteY93" fmla="*/ 1524000 h 1671289"/>
              <a:gd name="connsiteX94" fmla="*/ 1196623 w 2582002"/>
              <a:gd name="connsiteY94" fmla="*/ 1580444 h 1671289"/>
              <a:gd name="connsiteX95" fmla="*/ 1185334 w 2582002"/>
              <a:gd name="connsiteY95" fmla="*/ 1648178 h 1671289"/>
              <a:gd name="connsiteX96" fmla="*/ 1151467 w 2582002"/>
              <a:gd name="connsiteY96" fmla="*/ 1670755 h 1671289"/>
              <a:gd name="connsiteX97" fmla="*/ 1016000 w 2582002"/>
              <a:gd name="connsiteY97" fmla="*/ 1659467 h 1671289"/>
              <a:gd name="connsiteX98" fmla="*/ 948267 w 2582002"/>
              <a:gd name="connsiteY98" fmla="*/ 1636889 h 1671289"/>
              <a:gd name="connsiteX99" fmla="*/ 914400 w 2582002"/>
              <a:gd name="connsiteY99" fmla="*/ 1614311 h 1671289"/>
              <a:gd name="connsiteX100" fmla="*/ 846667 w 2582002"/>
              <a:gd name="connsiteY100" fmla="*/ 1603022 h 1671289"/>
              <a:gd name="connsiteX101" fmla="*/ 722489 w 2582002"/>
              <a:gd name="connsiteY101" fmla="*/ 1569155 h 1671289"/>
              <a:gd name="connsiteX102" fmla="*/ 485423 w 2582002"/>
              <a:gd name="connsiteY102" fmla="*/ 1557867 h 1671289"/>
              <a:gd name="connsiteX103" fmla="*/ 395111 w 2582002"/>
              <a:gd name="connsiteY103" fmla="*/ 1546578 h 1671289"/>
              <a:gd name="connsiteX104" fmla="*/ 237067 w 2582002"/>
              <a:gd name="connsiteY104" fmla="*/ 1524000 h 1671289"/>
              <a:gd name="connsiteX105" fmla="*/ 124178 w 2582002"/>
              <a:gd name="connsiteY105" fmla="*/ 1535289 h 1671289"/>
              <a:gd name="connsiteX106" fmla="*/ 90311 w 2582002"/>
              <a:gd name="connsiteY106" fmla="*/ 1546578 h 1671289"/>
              <a:gd name="connsiteX107" fmla="*/ 56445 w 2582002"/>
              <a:gd name="connsiteY107" fmla="*/ 1580444 h 1671289"/>
              <a:gd name="connsiteX108" fmla="*/ 33867 w 2582002"/>
              <a:gd name="connsiteY108" fmla="*/ 1614311 h 1671289"/>
              <a:gd name="connsiteX109" fmla="*/ 0 w 2582002"/>
              <a:gd name="connsiteY109" fmla="*/ 1546578 h 1671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2582002" h="1671289">
                <a:moveTo>
                  <a:pt x="0" y="1546578"/>
                </a:moveTo>
                <a:lnTo>
                  <a:pt x="0" y="1546578"/>
                </a:lnTo>
                <a:cubicBezTo>
                  <a:pt x="30104" y="1535289"/>
                  <a:pt x="60633" y="1525077"/>
                  <a:pt x="90311" y="1512711"/>
                </a:cubicBezTo>
                <a:cubicBezTo>
                  <a:pt x="209075" y="1463226"/>
                  <a:pt x="71904" y="1516269"/>
                  <a:pt x="169334" y="1467555"/>
                </a:cubicBezTo>
                <a:cubicBezTo>
                  <a:pt x="179977" y="1462234"/>
                  <a:pt x="191911" y="1460030"/>
                  <a:pt x="203200" y="1456267"/>
                </a:cubicBezTo>
                <a:cubicBezTo>
                  <a:pt x="214489" y="1448741"/>
                  <a:pt x="224932" y="1439757"/>
                  <a:pt x="237067" y="1433689"/>
                </a:cubicBezTo>
                <a:cubicBezTo>
                  <a:pt x="247710" y="1428367"/>
                  <a:pt x="261033" y="1429001"/>
                  <a:pt x="270934" y="1422400"/>
                </a:cubicBezTo>
                <a:cubicBezTo>
                  <a:pt x="284217" y="1413544"/>
                  <a:pt x="292536" y="1398754"/>
                  <a:pt x="304800" y="1388533"/>
                </a:cubicBezTo>
                <a:cubicBezTo>
                  <a:pt x="315223" y="1379847"/>
                  <a:pt x="327378" y="1373481"/>
                  <a:pt x="338667" y="1365955"/>
                </a:cubicBezTo>
                <a:cubicBezTo>
                  <a:pt x="391349" y="1286933"/>
                  <a:pt x="361245" y="1313274"/>
                  <a:pt x="417689" y="1275644"/>
                </a:cubicBezTo>
                <a:cubicBezTo>
                  <a:pt x="432741" y="1253066"/>
                  <a:pt x="454264" y="1233654"/>
                  <a:pt x="462845" y="1207911"/>
                </a:cubicBezTo>
                <a:lnTo>
                  <a:pt x="485423" y="1140178"/>
                </a:lnTo>
                <a:cubicBezTo>
                  <a:pt x="489186" y="1128889"/>
                  <a:pt x="490110" y="1116212"/>
                  <a:pt x="496711" y="1106311"/>
                </a:cubicBezTo>
                <a:cubicBezTo>
                  <a:pt x="525890" y="1062543"/>
                  <a:pt x="514998" y="1085315"/>
                  <a:pt x="530578" y="1038578"/>
                </a:cubicBezTo>
                <a:cubicBezTo>
                  <a:pt x="534914" y="1012562"/>
                  <a:pt x="539260" y="964769"/>
                  <a:pt x="553156" y="936978"/>
                </a:cubicBezTo>
                <a:cubicBezTo>
                  <a:pt x="559224" y="924843"/>
                  <a:pt x="569003" y="914891"/>
                  <a:pt x="575734" y="903111"/>
                </a:cubicBezTo>
                <a:cubicBezTo>
                  <a:pt x="633019" y="802860"/>
                  <a:pt x="565886" y="906592"/>
                  <a:pt x="620889" y="824089"/>
                </a:cubicBezTo>
                <a:lnTo>
                  <a:pt x="654756" y="722489"/>
                </a:lnTo>
                <a:cubicBezTo>
                  <a:pt x="658519" y="711200"/>
                  <a:pt x="663159" y="700166"/>
                  <a:pt x="666045" y="688622"/>
                </a:cubicBezTo>
                <a:lnTo>
                  <a:pt x="677334" y="643467"/>
                </a:lnTo>
                <a:cubicBezTo>
                  <a:pt x="681097" y="602074"/>
                  <a:pt x="682745" y="560435"/>
                  <a:pt x="688623" y="519289"/>
                </a:cubicBezTo>
                <a:cubicBezTo>
                  <a:pt x="690306" y="507509"/>
                  <a:pt x="696642" y="496864"/>
                  <a:pt x="699911" y="485422"/>
                </a:cubicBezTo>
                <a:cubicBezTo>
                  <a:pt x="704173" y="470504"/>
                  <a:pt x="707437" y="455319"/>
                  <a:pt x="711200" y="440267"/>
                </a:cubicBezTo>
                <a:cubicBezTo>
                  <a:pt x="714963" y="323615"/>
                  <a:pt x="715635" y="206822"/>
                  <a:pt x="722489" y="90311"/>
                </a:cubicBezTo>
                <a:cubicBezTo>
                  <a:pt x="723637" y="70800"/>
                  <a:pt x="743631" y="35302"/>
                  <a:pt x="756356" y="22578"/>
                </a:cubicBezTo>
                <a:cubicBezTo>
                  <a:pt x="765950" y="12984"/>
                  <a:pt x="778934" y="7526"/>
                  <a:pt x="790223" y="0"/>
                </a:cubicBezTo>
                <a:cubicBezTo>
                  <a:pt x="849913" y="9948"/>
                  <a:pt x="857959" y="-5639"/>
                  <a:pt x="880534" y="45155"/>
                </a:cubicBezTo>
                <a:cubicBezTo>
                  <a:pt x="890200" y="66903"/>
                  <a:pt x="895585" y="90311"/>
                  <a:pt x="903111" y="112889"/>
                </a:cubicBezTo>
                <a:lnTo>
                  <a:pt x="914400" y="146755"/>
                </a:lnTo>
                <a:cubicBezTo>
                  <a:pt x="910637" y="188148"/>
                  <a:pt x="908266" y="229691"/>
                  <a:pt x="903111" y="270933"/>
                </a:cubicBezTo>
                <a:cubicBezTo>
                  <a:pt x="900731" y="289972"/>
                  <a:pt x="891823" y="308190"/>
                  <a:pt x="891823" y="327378"/>
                </a:cubicBezTo>
                <a:cubicBezTo>
                  <a:pt x="891823" y="335577"/>
                  <a:pt x="905104" y="480113"/>
                  <a:pt x="914400" y="508000"/>
                </a:cubicBezTo>
                <a:cubicBezTo>
                  <a:pt x="918691" y="520871"/>
                  <a:pt x="930910" y="529732"/>
                  <a:pt x="936978" y="541867"/>
                </a:cubicBezTo>
                <a:cubicBezTo>
                  <a:pt x="942300" y="552510"/>
                  <a:pt x="942945" y="565090"/>
                  <a:pt x="948267" y="575733"/>
                </a:cubicBezTo>
                <a:cubicBezTo>
                  <a:pt x="954335" y="587868"/>
                  <a:pt x="964777" y="597465"/>
                  <a:pt x="970845" y="609600"/>
                </a:cubicBezTo>
                <a:cubicBezTo>
                  <a:pt x="986749" y="641408"/>
                  <a:pt x="984577" y="696963"/>
                  <a:pt x="1027289" y="711200"/>
                </a:cubicBezTo>
                <a:lnTo>
                  <a:pt x="1095023" y="733778"/>
                </a:lnTo>
                <a:cubicBezTo>
                  <a:pt x="1143941" y="730015"/>
                  <a:pt x="1193094" y="728575"/>
                  <a:pt x="1241778" y="722489"/>
                </a:cubicBezTo>
                <a:cubicBezTo>
                  <a:pt x="1253586" y="721013"/>
                  <a:pt x="1266353" y="718634"/>
                  <a:pt x="1275645" y="711200"/>
                </a:cubicBezTo>
                <a:cubicBezTo>
                  <a:pt x="1286240" y="702724"/>
                  <a:pt x="1288629" y="686927"/>
                  <a:pt x="1298223" y="677333"/>
                </a:cubicBezTo>
                <a:cubicBezTo>
                  <a:pt x="1307817" y="667739"/>
                  <a:pt x="1320800" y="662281"/>
                  <a:pt x="1332089" y="654755"/>
                </a:cubicBezTo>
                <a:cubicBezTo>
                  <a:pt x="1335852" y="643466"/>
                  <a:pt x="1336777" y="630790"/>
                  <a:pt x="1343378" y="620889"/>
                </a:cubicBezTo>
                <a:cubicBezTo>
                  <a:pt x="1360762" y="594813"/>
                  <a:pt x="1386122" y="581104"/>
                  <a:pt x="1411111" y="564444"/>
                </a:cubicBezTo>
                <a:cubicBezTo>
                  <a:pt x="1437586" y="485021"/>
                  <a:pt x="1397807" y="577749"/>
                  <a:pt x="1467556" y="508000"/>
                </a:cubicBezTo>
                <a:cubicBezTo>
                  <a:pt x="1475970" y="499586"/>
                  <a:pt x="1471411" y="483425"/>
                  <a:pt x="1478845" y="474133"/>
                </a:cubicBezTo>
                <a:cubicBezTo>
                  <a:pt x="1487320" y="463539"/>
                  <a:pt x="1502288" y="460241"/>
                  <a:pt x="1512711" y="451555"/>
                </a:cubicBezTo>
                <a:cubicBezTo>
                  <a:pt x="1524976" y="441335"/>
                  <a:pt x="1534313" y="427909"/>
                  <a:pt x="1546578" y="417689"/>
                </a:cubicBezTo>
                <a:cubicBezTo>
                  <a:pt x="1575757" y="393373"/>
                  <a:pt x="1580368" y="395137"/>
                  <a:pt x="1614311" y="383822"/>
                </a:cubicBezTo>
                <a:cubicBezTo>
                  <a:pt x="1629363" y="372533"/>
                  <a:pt x="1645181" y="362200"/>
                  <a:pt x="1659467" y="349955"/>
                </a:cubicBezTo>
                <a:cubicBezTo>
                  <a:pt x="1688093" y="325419"/>
                  <a:pt x="1692658" y="308863"/>
                  <a:pt x="1727200" y="293511"/>
                </a:cubicBezTo>
                <a:cubicBezTo>
                  <a:pt x="1748948" y="283845"/>
                  <a:pt x="1794934" y="270933"/>
                  <a:pt x="1794934" y="270933"/>
                </a:cubicBezTo>
                <a:cubicBezTo>
                  <a:pt x="1819900" y="245967"/>
                  <a:pt x="1831233" y="230206"/>
                  <a:pt x="1862667" y="214489"/>
                </a:cubicBezTo>
                <a:cubicBezTo>
                  <a:pt x="1873310" y="209167"/>
                  <a:pt x="1885245" y="206963"/>
                  <a:pt x="1896534" y="203200"/>
                </a:cubicBezTo>
                <a:cubicBezTo>
                  <a:pt x="1919112" y="188148"/>
                  <a:pt x="1938524" y="166625"/>
                  <a:pt x="1964267" y="158044"/>
                </a:cubicBezTo>
                <a:cubicBezTo>
                  <a:pt x="2023876" y="138174"/>
                  <a:pt x="1988233" y="153356"/>
                  <a:pt x="2065867" y="101600"/>
                </a:cubicBezTo>
                <a:cubicBezTo>
                  <a:pt x="2077156" y="94074"/>
                  <a:pt x="2086863" y="83313"/>
                  <a:pt x="2099734" y="79022"/>
                </a:cubicBezTo>
                <a:lnTo>
                  <a:pt x="2167467" y="56444"/>
                </a:lnTo>
                <a:cubicBezTo>
                  <a:pt x="2302934" y="60207"/>
                  <a:pt x="2440297" y="44835"/>
                  <a:pt x="2573867" y="67733"/>
                </a:cubicBezTo>
                <a:cubicBezTo>
                  <a:pt x="2592779" y="70975"/>
                  <a:pt x="2574358" y="109032"/>
                  <a:pt x="2562578" y="124178"/>
                </a:cubicBezTo>
                <a:cubicBezTo>
                  <a:pt x="2530136" y="165889"/>
                  <a:pt x="2493610" y="169642"/>
                  <a:pt x="2449689" y="180622"/>
                </a:cubicBezTo>
                <a:cubicBezTo>
                  <a:pt x="2434637" y="191911"/>
                  <a:pt x="2421362" y="206075"/>
                  <a:pt x="2404534" y="214489"/>
                </a:cubicBezTo>
                <a:cubicBezTo>
                  <a:pt x="2383247" y="225132"/>
                  <a:pt x="2356602" y="223866"/>
                  <a:pt x="2336800" y="237067"/>
                </a:cubicBezTo>
                <a:cubicBezTo>
                  <a:pt x="2314222" y="252119"/>
                  <a:pt x="2288254" y="263035"/>
                  <a:pt x="2269067" y="282222"/>
                </a:cubicBezTo>
                <a:cubicBezTo>
                  <a:pt x="2244103" y="307186"/>
                  <a:pt x="2232765" y="322952"/>
                  <a:pt x="2201334" y="338667"/>
                </a:cubicBezTo>
                <a:cubicBezTo>
                  <a:pt x="2190691" y="343989"/>
                  <a:pt x="2178756" y="346192"/>
                  <a:pt x="2167467" y="349955"/>
                </a:cubicBezTo>
                <a:cubicBezTo>
                  <a:pt x="2157245" y="357622"/>
                  <a:pt x="2104949" y="398148"/>
                  <a:pt x="2088445" y="406400"/>
                </a:cubicBezTo>
                <a:cubicBezTo>
                  <a:pt x="2077802" y="411722"/>
                  <a:pt x="2065221" y="412367"/>
                  <a:pt x="2054578" y="417689"/>
                </a:cubicBezTo>
                <a:cubicBezTo>
                  <a:pt x="1967048" y="461454"/>
                  <a:pt x="2071963" y="423184"/>
                  <a:pt x="1986845" y="451555"/>
                </a:cubicBezTo>
                <a:cubicBezTo>
                  <a:pt x="1979319" y="462844"/>
                  <a:pt x="1973861" y="475828"/>
                  <a:pt x="1964267" y="485422"/>
                </a:cubicBezTo>
                <a:cubicBezTo>
                  <a:pt x="1954673" y="495016"/>
                  <a:pt x="1939086" y="497577"/>
                  <a:pt x="1930400" y="508000"/>
                </a:cubicBezTo>
                <a:cubicBezTo>
                  <a:pt x="1919627" y="520928"/>
                  <a:pt x="1916742" y="538885"/>
                  <a:pt x="1907823" y="553155"/>
                </a:cubicBezTo>
                <a:cubicBezTo>
                  <a:pt x="1877818" y="601163"/>
                  <a:pt x="1880956" y="593644"/>
                  <a:pt x="1840089" y="620889"/>
                </a:cubicBezTo>
                <a:cubicBezTo>
                  <a:pt x="1767413" y="729899"/>
                  <a:pt x="1875969" y="557757"/>
                  <a:pt x="1806223" y="711200"/>
                </a:cubicBezTo>
                <a:cubicBezTo>
                  <a:pt x="1777469" y="774459"/>
                  <a:pt x="1764165" y="776609"/>
                  <a:pt x="1715911" y="812800"/>
                </a:cubicBezTo>
                <a:cubicBezTo>
                  <a:pt x="1708385" y="824089"/>
                  <a:pt x="1700065" y="834887"/>
                  <a:pt x="1693334" y="846667"/>
                </a:cubicBezTo>
                <a:cubicBezTo>
                  <a:pt x="1684985" y="861278"/>
                  <a:pt x="1680537" y="878128"/>
                  <a:pt x="1670756" y="891822"/>
                </a:cubicBezTo>
                <a:cubicBezTo>
                  <a:pt x="1661476" y="904813"/>
                  <a:pt x="1646691" y="913087"/>
                  <a:pt x="1636889" y="925689"/>
                </a:cubicBezTo>
                <a:cubicBezTo>
                  <a:pt x="1620230" y="947108"/>
                  <a:pt x="1617476" y="984841"/>
                  <a:pt x="1591734" y="993422"/>
                </a:cubicBezTo>
                <a:cubicBezTo>
                  <a:pt x="1580445" y="997185"/>
                  <a:pt x="1568510" y="999389"/>
                  <a:pt x="1557867" y="1004711"/>
                </a:cubicBezTo>
                <a:cubicBezTo>
                  <a:pt x="1545732" y="1010779"/>
                  <a:pt x="1536471" y="1021944"/>
                  <a:pt x="1524000" y="1027289"/>
                </a:cubicBezTo>
                <a:cubicBezTo>
                  <a:pt x="1497386" y="1038695"/>
                  <a:pt x="1418136" y="1047251"/>
                  <a:pt x="1399823" y="1049867"/>
                </a:cubicBezTo>
                <a:cubicBezTo>
                  <a:pt x="1295634" y="1101960"/>
                  <a:pt x="1342163" y="1086859"/>
                  <a:pt x="1264356" y="1106311"/>
                </a:cubicBezTo>
                <a:cubicBezTo>
                  <a:pt x="1155173" y="1188198"/>
                  <a:pt x="1271522" y="1108374"/>
                  <a:pt x="1185334" y="1151467"/>
                </a:cubicBezTo>
                <a:cubicBezTo>
                  <a:pt x="1173199" y="1157535"/>
                  <a:pt x="1163938" y="1168700"/>
                  <a:pt x="1151467" y="1174044"/>
                </a:cubicBezTo>
                <a:cubicBezTo>
                  <a:pt x="1137206" y="1180156"/>
                  <a:pt x="1121229" y="1181071"/>
                  <a:pt x="1106311" y="1185333"/>
                </a:cubicBezTo>
                <a:cubicBezTo>
                  <a:pt x="1094870" y="1188602"/>
                  <a:pt x="1083734" y="1192859"/>
                  <a:pt x="1072445" y="1196622"/>
                </a:cubicBezTo>
                <a:cubicBezTo>
                  <a:pt x="1064919" y="1207911"/>
                  <a:pt x="1059461" y="1220895"/>
                  <a:pt x="1049867" y="1230489"/>
                </a:cubicBezTo>
                <a:cubicBezTo>
                  <a:pt x="1040273" y="1240083"/>
                  <a:pt x="1026423" y="1244381"/>
                  <a:pt x="1016000" y="1253067"/>
                </a:cubicBezTo>
                <a:cubicBezTo>
                  <a:pt x="997234" y="1268705"/>
                  <a:pt x="970003" y="1297294"/>
                  <a:pt x="959556" y="1320800"/>
                </a:cubicBezTo>
                <a:cubicBezTo>
                  <a:pt x="949890" y="1342548"/>
                  <a:pt x="936978" y="1388533"/>
                  <a:pt x="936978" y="1388533"/>
                </a:cubicBezTo>
                <a:cubicBezTo>
                  <a:pt x="940741" y="1399822"/>
                  <a:pt x="941666" y="1412499"/>
                  <a:pt x="948267" y="1422400"/>
                </a:cubicBezTo>
                <a:cubicBezTo>
                  <a:pt x="994556" y="1491833"/>
                  <a:pt x="1048665" y="1461019"/>
                  <a:pt x="1140178" y="1467555"/>
                </a:cubicBezTo>
                <a:cubicBezTo>
                  <a:pt x="1151467" y="1471318"/>
                  <a:pt x="1166611" y="1469552"/>
                  <a:pt x="1174045" y="1478844"/>
                </a:cubicBezTo>
                <a:cubicBezTo>
                  <a:pt x="1183737" y="1490959"/>
                  <a:pt x="1181968" y="1508854"/>
                  <a:pt x="1185334" y="1524000"/>
                </a:cubicBezTo>
                <a:cubicBezTo>
                  <a:pt x="1189496" y="1542730"/>
                  <a:pt x="1192860" y="1561629"/>
                  <a:pt x="1196623" y="1580444"/>
                </a:cubicBezTo>
                <a:cubicBezTo>
                  <a:pt x="1192860" y="1603022"/>
                  <a:pt x="1195571" y="1627705"/>
                  <a:pt x="1185334" y="1648178"/>
                </a:cubicBezTo>
                <a:cubicBezTo>
                  <a:pt x="1179266" y="1660313"/>
                  <a:pt x="1165004" y="1669852"/>
                  <a:pt x="1151467" y="1670755"/>
                </a:cubicBezTo>
                <a:cubicBezTo>
                  <a:pt x="1106255" y="1673769"/>
                  <a:pt x="1061156" y="1663230"/>
                  <a:pt x="1016000" y="1659467"/>
                </a:cubicBezTo>
                <a:cubicBezTo>
                  <a:pt x="993422" y="1651941"/>
                  <a:pt x="968069" y="1650090"/>
                  <a:pt x="948267" y="1636889"/>
                </a:cubicBezTo>
                <a:cubicBezTo>
                  <a:pt x="936978" y="1629363"/>
                  <a:pt x="927271" y="1618602"/>
                  <a:pt x="914400" y="1614311"/>
                </a:cubicBezTo>
                <a:cubicBezTo>
                  <a:pt x="892686" y="1607073"/>
                  <a:pt x="869011" y="1607987"/>
                  <a:pt x="846667" y="1603022"/>
                </a:cubicBezTo>
                <a:cubicBezTo>
                  <a:pt x="788354" y="1590063"/>
                  <a:pt x="811328" y="1573385"/>
                  <a:pt x="722489" y="1569155"/>
                </a:cubicBezTo>
                <a:lnTo>
                  <a:pt x="485423" y="1557867"/>
                </a:lnTo>
                <a:lnTo>
                  <a:pt x="395111" y="1546578"/>
                </a:lnTo>
                <a:cubicBezTo>
                  <a:pt x="250522" y="1531358"/>
                  <a:pt x="312815" y="1549249"/>
                  <a:pt x="237067" y="1524000"/>
                </a:cubicBezTo>
                <a:cubicBezTo>
                  <a:pt x="199437" y="1527763"/>
                  <a:pt x="161556" y="1529539"/>
                  <a:pt x="124178" y="1535289"/>
                </a:cubicBezTo>
                <a:cubicBezTo>
                  <a:pt x="112417" y="1537098"/>
                  <a:pt x="100212" y="1539977"/>
                  <a:pt x="90311" y="1546578"/>
                </a:cubicBezTo>
                <a:cubicBezTo>
                  <a:pt x="77028" y="1555434"/>
                  <a:pt x="67734" y="1569155"/>
                  <a:pt x="56445" y="1580444"/>
                </a:cubicBezTo>
                <a:cubicBezTo>
                  <a:pt x="43966" y="1617881"/>
                  <a:pt x="57056" y="1614311"/>
                  <a:pt x="33867" y="1614311"/>
                </a:cubicBezTo>
                <a:lnTo>
                  <a:pt x="0" y="1546578"/>
                </a:lnTo>
                <a:close/>
              </a:path>
            </a:pathLst>
          </a:custGeom>
          <a:solidFill>
            <a:srgbClr val="92D050">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Left Arrow 1"/>
          <p:cNvSpPr/>
          <p:nvPr/>
        </p:nvSpPr>
        <p:spPr>
          <a:xfrm>
            <a:off x="216661" y="1320799"/>
            <a:ext cx="1817512" cy="1207911"/>
          </a:xfrm>
          <a:prstGeom prst="leftArrow">
            <a:avLst/>
          </a:prstGeom>
          <a:solidFill>
            <a:srgbClr val="3F4339">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2"/>
                </a:solidFill>
              </a:rPr>
              <a:t>Flow to TNW</a:t>
            </a:r>
            <a:endParaRPr lang="en-US" dirty="0">
              <a:solidFill>
                <a:schemeClr val="tx2"/>
              </a:solidFill>
            </a:endParaRPr>
          </a:p>
        </p:txBody>
      </p:sp>
      <p:sp>
        <p:nvSpPr>
          <p:cNvPr id="4" name="Rectangle 3"/>
          <p:cNvSpPr/>
          <p:nvPr/>
        </p:nvSpPr>
        <p:spPr>
          <a:xfrm>
            <a:off x="216661" y="3589867"/>
            <a:ext cx="3085634" cy="3127022"/>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p:txBody>
      </p:sp>
      <p:sp>
        <p:nvSpPr>
          <p:cNvPr id="14" name="Freeform 13"/>
          <p:cNvSpPr/>
          <p:nvPr/>
        </p:nvSpPr>
        <p:spPr>
          <a:xfrm>
            <a:off x="366890" y="4750841"/>
            <a:ext cx="282223" cy="269663"/>
          </a:xfrm>
          <a:custGeom>
            <a:avLst/>
            <a:gdLst>
              <a:gd name="connsiteX0" fmla="*/ 146756 w 282223"/>
              <a:gd name="connsiteY0" fmla="*/ 66463 h 269663"/>
              <a:gd name="connsiteX1" fmla="*/ 146756 w 282223"/>
              <a:gd name="connsiteY1" fmla="*/ 66463 h 269663"/>
              <a:gd name="connsiteX2" fmla="*/ 0 w 282223"/>
              <a:gd name="connsiteY2" fmla="*/ 190641 h 269663"/>
              <a:gd name="connsiteX3" fmla="*/ 11289 w 282223"/>
              <a:gd name="connsiteY3" fmla="*/ 247085 h 269663"/>
              <a:gd name="connsiteX4" fmla="*/ 45156 w 282223"/>
              <a:gd name="connsiteY4" fmla="*/ 269663 h 269663"/>
              <a:gd name="connsiteX5" fmla="*/ 203200 w 282223"/>
              <a:gd name="connsiteY5" fmla="*/ 224507 h 269663"/>
              <a:gd name="connsiteX6" fmla="*/ 225778 w 282223"/>
              <a:gd name="connsiteY6" fmla="*/ 190641 h 269663"/>
              <a:gd name="connsiteX7" fmla="*/ 237067 w 282223"/>
              <a:gd name="connsiteY7" fmla="*/ 156774 h 269663"/>
              <a:gd name="connsiteX8" fmla="*/ 282223 w 282223"/>
              <a:gd name="connsiteY8" fmla="*/ 111619 h 269663"/>
              <a:gd name="connsiteX9" fmla="*/ 270934 w 282223"/>
              <a:gd name="connsiteY9" fmla="*/ 10019 h 269663"/>
              <a:gd name="connsiteX10" fmla="*/ 203200 w 282223"/>
              <a:gd name="connsiteY10" fmla="*/ 55174 h 269663"/>
              <a:gd name="connsiteX11" fmla="*/ 146756 w 282223"/>
              <a:gd name="connsiteY11" fmla="*/ 66463 h 26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223" h="269663">
                <a:moveTo>
                  <a:pt x="146756" y="66463"/>
                </a:moveTo>
                <a:lnTo>
                  <a:pt x="146756" y="66463"/>
                </a:lnTo>
                <a:cubicBezTo>
                  <a:pt x="78645" y="106194"/>
                  <a:pt x="0" y="108750"/>
                  <a:pt x="0" y="190641"/>
                </a:cubicBezTo>
                <a:cubicBezTo>
                  <a:pt x="0" y="209828"/>
                  <a:pt x="1769" y="230426"/>
                  <a:pt x="11289" y="247085"/>
                </a:cubicBezTo>
                <a:cubicBezTo>
                  <a:pt x="18021" y="258865"/>
                  <a:pt x="33867" y="262137"/>
                  <a:pt x="45156" y="269663"/>
                </a:cubicBezTo>
                <a:cubicBezTo>
                  <a:pt x="155541" y="259628"/>
                  <a:pt x="151350" y="286727"/>
                  <a:pt x="203200" y="224507"/>
                </a:cubicBezTo>
                <a:cubicBezTo>
                  <a:pt x="211886" y="214084"/>
                  <a:pt x="218252" y="201930"/>
                  <a:pt x="225778" y="190641"/>
                </a:cubicBezTo>
                <a:cubicBezTo>
                  <a:pt x="229541" y="179352"/>
                  <a:pt x="228653" y="165188"/>
                  <a:pt x="237067" y="156774"/>
                </a:cubicBezTo>
                <a:cubicBezTo>
                  <a:pt x="297275" y="96566"/>
                  <a:pt x="252119" y="201929"/>
                  <a:pt x="282223" y="111619"/>
                </a:cubicBezTo>
                <a:cubicBezTo>
                  <a:pt x="278460" y="77752"/>
                  <a:pt x="288994" y="38915"/>
                  <a:pt x="270934" y="10019"/>
                </a:cubicBezTo>
                <a:cubicBezTo>
                  <a:pt x="247168" y="-28007"/>
                  <a:pt x="204169" y="54399"/>
                  <a:pt x="203200" y="55174"/>
                </a:cubicBezTo>
                <a:cubicBezTo>
                  <a:pt x="193908" y="62608"/>
                  <a:pt x="156163" y="64582"/>
                  <a:pt x="146756" y="66463"/>
                </a:cubicBezTo>
                <a:close/>
              </a:path>
            </a:pathLst>
          </a:custGeom>
          <a:solidFill>
            <a:srgbClr val="92D050">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1120521" y="3732139"/>
            <a:ext cx="1277914" cy="461665"/>
          </a:xfrm>
          <a:prstGeom prst="rect">
            <a:avLst/>
          </a:prstGeom>
          <a:noFill/>
        </p:spPr>
        <p:txBody>
          <a:bodyPr wrap="none" rtlCol="0">
            <a:spAutoFit/>
          </a:bodyPr>
          <a:lstStyle/>
          <a:p>
            <a:r>
              <a:rPr lang="en-US" sz="2400" b="1" dirty="0" smtClean="0"/>
              <a:t>Legend</a:t>
            </a:r>
            <a:endParaRPr lang="en-US" sz="2400" b="1" dirty="0"/>
          </a:p>
        </p:txBody>
      </p:sp>
      <p:sp>
        <p:nvSpPr>
          <p:cNvPr id="16" name="TextBox 15"/>
          <p:cNvSpPr txBox="1"/>
          <p:nvPr/>
        </p:nvSpPr>
        <p:spPr>
          <a:xfrm>
            <a:off x="816275" y="4716975"/>
            <a:ext cx="1988686" cy="369332"/>
          </a:xfrm>
          <a:prstGeom prst="rect">
            <a:avLst/>
          </a:prstGeom>
          <a:noFill/>
        </p:spPr>
        <p:txBody>
          <a:bodyPr wrap="none" rtlCol="0">
            <a:spAutoFit/>
          </a:bodyPr>
          <a:lstStyle/>
          <a:p>
            <a:r>
              <a:rPr lang="en-US" dirty="0" smtClean="0"/>
              <a:t>Adjacent Wetland</a:t>
            </a:r>
            <a:endParaRPr lang="en-US" dirty="0"/>
          </a:p>
        </p:txBody>
      </p:sp>
      <p:cxnSp>
        <p:nvCxnSpPr>
          <p:cNvPr id="18" name="Straight Connector 17"/>
          <p:cNvCxnSpPr/>
          <p:nvPr/>
        </p:nvCxnSpPr>
        <p:spPr>
          <a:xfrm flipV="1">
            <a:off x="366382" y="5760711"/>
            <a:ext cx="362981" cy="6253"/>
          </a:xfrm>
          <a:prstGeom prst="line">
            <a:avLst/>
          </a:prstGeom>
          <a:ln w="38100">
            <a:solidFill>
              <a:srgbClr val="7030A0"/>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32700" y="5576045"/>
            <a:ext cx="2146742" cy="369332"/>
          </a:xfrm>
          <a:prstGeom prst="rect">
            <a:avLst/>
          </a:prstGeom>
          <a:noFill/>
        </p:spPr>
        <p:txBody>
          <a:bodyPr wrap="none" rtlCol="0">
            <a:spAutoFit/>
          </a:bodyPr>
          <a:lstStyle/>
          <a:p>
            <a:r>
              <a:rPr lang="en-US" dirty="0" smtClean="0"/>
              <a:t>Intermittent Stream</a:t>
            </a:r>
            <a:endParaRPr lang="en-US" dirty="0"/>
          </a:p>
        </p:txBody>
      </p:sp>
      <p:sp>
        <p:nvSpPr>
          <p:cNvPr id="22" name="TextBox 21"/>
          <p:cNvSpPr txBox="1"/>
          <p:nvPr/>
        </p:nvSpPr>
        <p:spPr>
          <a:xfrm rot="3640259">
            <a:off x="3250793" y="3339643"/>
            <a:ext cx="2146742" cy="369332"/>
          </a:xfrm>
          <a:prstGeom prst="rect">
            <a:avLst/>
          </a:prstGeom>
          <a:noFill/>
        </p:spPr>
        <p:txBody>
          <a:bodyPr wrap="none" rtlCol="0">
            <a:spAutoFit/>
          </a:bodyPr>
          <a:lstStyle/>
          <a:p>
            <a:r>
              <a:rPr lang="en-US" dirty="0" smtClean="0"/>
              <a:t>Intermittent Stream</a:t>
            </a:r>
            <a:endParaRPr lang="en-US" dirty="0"/>
          </a:p>
        </p:txBody>
      </p:sp>
      <p:sp>
        <p:nvSpPr>
          <p:cNvPr id="26" name="TextBox 25"/>
          <p:cNvSpPr txBox="1"/>
          <p:nvPr/>
        </p:nvSpPr>
        <p:spPr>
          <a:xfrm>
            <a:off x="4548915" y="1749339"/>
            <a:ext cx="787395" cy="369332"/>
          </a:xfrm>
          <a:prstGeom prst="rect">
            <a:avLst/>
          </a:prstGeom>
          <a:noFill/>
        </p:spPr>
        <p:txBody>
          <a:bodyPr wrap="none" rtlCol="0">
            <a:spAutoFit/>
          </a:bodyPr>
          <a:lstStyle/>
          <a:p>
            <a:r>
              <a:rPr lang="en-US" dirty="0" smtClean="0"/>
              <a:t>WL01</a:t>
            </a:r>
            <a:endParaRPr lang="en-US" dirty="0"/>
          </a:p>
        </p:txBody>
      </p:sp>
      <p:sp>
        <p:nvSpPr>
          <p:cNvPr id="40" name="&quot;No&quot; Symbol 39"/>
          <p:cNvSpPr/>
          <p:nvPr/>
        </p:nvSpPr>
        <p:spPr>
          <a:xfrm>
            <a:off x="3133420" y="1114801"/>
            <a:ext cx="5836356" cy="5531555"/>
          </a:xfrm>
          <a:prstGeom prst="noSmoking">
            <a:avLst/>
          </a:prstGeom>
          <a:solidFill>
            <a:schemeClr val="accent6">
              <a:alpha val="40000"/>
            </a:schemeClr>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5" name="&quot;No&quot; Symbol 14"/>
          <p:cNvSpPr/>
          <p:nvPr/>
        </p:nvSpPr>
        <p:spPr>
          <a:xfrm>
            <a:off x="814931" y="4295290"/>
            <a:ext cx="1685859" cy="1716176"/>
          </a:xfrm>
          <a:prstGeom prst="noSmoking">
            <a:avLst/>
          </a:prstGeom>
          <a:solidFill>
            <a:schemeClr val="accent6">
              <a:alpha val="40000"/>
            </a:schemeClr>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54054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1"/>
          <p:cNvSpPr/>
          <p:nvPr/>
        </p:nvSpPr>
        <p:spPr>
          <a:xfrm>
            <a:off x="9200444" y="1332089"/>
            <a:ext cx="2649663" cy="2054578"/>
          </a:xfrm>
          <a:custGeom>
            <a:avLst/>
            <a:gdLst>
              <a:gd name="connsiteX0" fmla="*/ 0 w 2649663"/>
              <a:gd name="connsiteY0" fmla="*/ 1851378 h 2054578"/>
              <a:gd name="connsiteX1" fmla="*/ 0 w 2649663"/>
              <a:gd name="connsiteY1" fmla="*/ 1851378 h 2054578"/>
              <a:gd name="connsiteX2" fmla="*/ 11289 w 2649663"/>
              <a:gd name="connsiteY2" fmla="*/ 1625600 h 2054578"/>
              <a:gd name="connsiteX3" fmla="*/ 33867 w 2649663"/>
              <a:gd name="connsiteY3" fmla="*/ 1591733 h 2054578"/>
              <a:gd name="connsiteX4" fmla="*/ 67734 w 2649663"/>
              <a:gd name="connsiteY4" fmla="*/ 1580444 h 2054578"/>
              <a:gd name="connsiteX5" fmla="*/ 124178 w 2649663"/>
              <a:gd name="connsiteY5" fmla="*/ 1524000 h 2054578"/>
              <a:gd name="connsiteX6" fmla="*/ 180623 w 2649663"/>
              <a:gd name="connsiteY6" fmla="*/ 1467555 h 2054578"/>
              <a:gd name="connsiteX7" fmla="*/ 203200 w 2649663"/>
              <a:gd name="connsiteY7" fmla="*/ 1399822 h 2054578"/>
              <a:gd name="connsiteX8" fmla="*/ 214489 w 2649663"/>
              <a:gd name="connsiteY8" fmla="*/ 1365955 h 2054578"/>
              <a:gd name="connsiteX9" fmla="*/ 237067 w 2649663"/>
              <a:gd name="connsiteY9" fmla="*/ 1219200 h 2054578"/>
              <a:gd name="connsiteX10" fmla="*/ 248356 w 2649663"/>
              <a:gd name="connsiteY10" fmla="*/ 1185333 h 2054578"/>
              <a:gd name="connsiteX11" fmla="*/ 270934 w 2649663"/>
              <a:gd name="connsiteY11" fmla="*/ 1151467 h 2054578"/>
              <a:gd name="connsiteX12" fmla="*/ 338667 w 2649663"/>
              <a:gd name="connsiteY12" fmla="*/ 1106311 h 2054578"/>
              <a:gd name="connsiteX13" fmla="*/ 395112 w 2649663"/>
              <a:gd name="connsiteY13" fmla="*/ 1049867 h 2054578"/>
              <a:gd name="connsiteX14" fmla="*/ 428978 w 2649663"/>
              <a:gd name="connsiteY14" fmla="*/ 1016000 h 2054578"/>
              <a:gd name="connsiteX15" fmla="*/ 496712 w 2649663"/>
              <a:gd name="connsiteY15" fmla="*/ 970844 h 2054578"/>
              <a:gd name="connsiteX16" fmla="*/ 519289 w 2649663"/>
              <a:gd name="connsiteY16" fmla="*/ 936978 h 2054578"/>
              <a:gd name="connsiteX17" fmla="*/ 530578 w 2649663"/>
              <a:gd name="connsiteY17" fmla="*/ 903111 h 2054578"/>
              <a:gd name="connsiteX18" fmla="*/ 564445 w 2649663"/>
              <a:gd name="connsiteY18" fmla="*/ 880533 h 2054578"/>
              <a:gd name="connsiteX19" fmla="*/ 587023 w 2649663"/>
              <a:gd name="connsiteY19" fmla="*/ 846667 h 2054578"/>
              <a:gd name="connsiteX20" fmla="*/ 598312 w 2649663"/>
              <a:gd name="connsiteY20" fmla="*/ 812800 h 2054578"/>
              <a:gd name="connsiteX21" fmla="*/ 632178 w 2649663"/>
              <a:gd name="connsiteY21" fmla="*/ 778933 h 2054578"/>
              <a:gd name="connsiteX22" fmla="*/ 666045 w 2649663"/>
              <a:gd name="connsiteY22" fmla="*/ 733778 h 2054578"/>
              <a:gd name="connsiteX23" fmla="*/ 767645 w 2649663"/>
              <a:gd name="connsiteY23" fmla="*/ 688622 h 2054578"/>
              <a:gd name="connsiteX24" fmla="*/ 801512 w 2649663"/>
              <a:gd name="connsiteY24" fmla="*/ 666044 h 2054578"/>
              <a:gd name="connsiteX25" fmla="*/ 835378 w 2649663"/>
              <a:gd name="connsiteY25" fmla="*/ 632178 h 2054578"/>
              <a:gd name="connsiteX26" fmla="*/ 880534 w 2649663"/>
              <a:gd name="connsiteY26" fmla="*/ 564444 h 2054578"/>
              <a:gd name="connsiteX27" fmla="*/ 903112 w 2649663"/>
              <a:gd name="connsiteY27" fmla="*/ 462844 h 2054578"/>
              <a:gd name="connsiteX28" fmla="*/ 914400 w 2649663"/>
              <a:gd name="connsiteY28" fmla="*/ 338667 h 2054578"/>
              <a:gd name="connsiteX29" fmla="*/ 936978 w 2649663"/>
              <a:gd name="connsiteY29" fmla="*/ 0 h 2054578"/>
              <a:gd name="connsiteX30" fmla="*/ 1004712 w 2649663"/>
              <a:gd name="connsiteY30" fmla="*/ 101600 h 2054578"/>
              <a:gd name="connsiteX31" fmla="*/ 1027289 w 2649663"/>
              <a:gd name="connsiteY31" fmla="*/ 135467 h 2054578"/>
              <a:gd name="connsiteX32" fmla="*/ 1061156 w 2649663"/>
              <a:gd name="connsiteY32" fmla="*/ 203200 h 2054578"/>
              <a:gd name="connsiteX33" fmla="*/ 1049867 w 2649663"/>
              <a:gd name="connsiteY33" fmla="*/ 519289 h 2054578"/>
              <a:gd name="connsiteX34" fmla="*/ 1004712 w 2649663"/>
              <a:gd name="connsiteY34" fmla="*/ 598311 h 2054578"/>
              <a:gd name="connsiteX35" fmla="*/ 970845 w 2649663"/>
              <a:gd name="connsiteY35" fmla="*/ 666044 h 2054578"/>
              <a:gd name="connsiteX36" fmla="*/ 948267 w 2649663"/>
              <a:gd name="connsiteY36" fmla="*/ 745067 h 2054578"/>
              <a:gd name="connsiteX37" fmla="*/ 925689 w 2649663"/>
              <a:gd name="connsiteY37" fmla="*/ 790222 h 2054578"/>
              <a:gd name="connsiteX38" fmla="*/ 936978 w 2649663"/>
              <a:gd name="connsiteY38" fmla="*/ 1049867 h 2054578"/>
              <a:gd name="connsiteX39" fmla="*/ 959556 w 2649663"/>
              <a:gd name="connsiteY39" fmla="*/ 1083733 h 2054578"/>
              <a:gd name="connsiteX40" fmla="*/ 1016000 w 2649663"/>
              <a:gd name="connsiteY40" fmla="*/ 1196622 h 2054578"/>
              <a:gd name="connsiteX41" fmla="*/ 1049867 w 2649663"/>
              <a:gd name="connsiteY41" fmla="*/ 1207911 h 2054578"/>
              <a:gd name="connsiteX42" fmla="*/ 1117600 w 2649663"/>
              <a:gd name="connsiteY42" fmla="*/ 1241778 h 2054578"/>
              <a:gd name="connsiteX43" fmla="*/ 1207912 w 2649663"/>
              <a:gd name="connsiteY43" fmla="*/ 1230489 h 2054578"/>
              <a:gd name="connsiteX44" fmla="*/ 1241778 w 2649663"/>
              <a:gd name="connsiteY44" fmla="*/ 1219200 h 2054578"/>
              <a:gd name="connsiteX45" fmla="*/ 1264356 w 2649663"/>
              <a:gd name="connsiteY45" fmla="*/ 1185333 h 2054578"/>
              <a:gd name="connsiteX46" fmla="*/ 1298223 w 2649663"/>
              <a:gd name="connsiteY46" fmla="*/ 1151467 h 2054578"/>
              <a:gd name="connsiteX47" fmla="*/ 1332089 w 2649663"/>
              <a:gd name="connsiteY47" fmla="*/ 1106311 h 2054578"/>
              <a:gd name="connsiteX48" fmla="*/ 1365956 w 2649663"/>
              <a:gd name="connsiteY48" fmla="*/ 1083733 h 2054578"/>
              <a:gd name="connsiteX49" fmla="*/ 1399823 w 2649663"/>
              <a:gd name="connsiteY49" fmla="*/ 1049867 h 2054578"/>
              <a:gd name="connsiteX50" fmla="*/ 1490134 w 2649663"/>
              <a:gd name="connsiteY50" fmla="*/ 1004711 h 2054578"/>
              <a:gd name="connsiteX51" fmla="*/ 1535289 w 2649663"/>
              <a:gd name="connsiteY51" fmla="*/ 982133 h 2054578"/>
              <a:gd name="connsiteX52" fmla="*/ 1727200 w 2649663"/>
              <a:gd name="connsiteY52" fmla="*/ 959555 h 2054578"/>
              <a:gd name="connsiteX53" fmla="*/ 1761067 w 2649663"/>
              <a:gd name="connsiteY53" fmla="*/ 948267 h 2054578"/>
              <a:gd name="connsiteX54" fmla="*/ 1907823 w 2649663"/>
              <a:gd name="connsiteY54" fmla="*/ 925689 h 2054578"/>
              <a:gd name="connsiteX55" fmla="*/ 1975556 w 2649663"/>
              <a:gd name="connsiteY55" fmla="*/ 903111 h 2054578"/>
              <a:gd name="connsiteX56" fmla="*/ 2099734 w 2649663"/>
              <a:gd name="connsiteY56" fmla="*/ 880533 h 2054578"/>
              <a:gd name="connsiteX57" fmla="*/ 2201334 w 2649663"/>
              <a:gd name="connsiteY57" fmla="*/ 846667 h 2054578"/>
              <a:gd name="connsiteX58" fmla="*/ 2235200 w 2649663"/>
              <a:gd name="connsiteY58" fmla="*/ 835378 h 2054578"/>
              <a:gd name="connsiteX59" fmla="*/ 2302934 w 2649663"/>
              <a:gd name="connsiteY59" fmla="*/ 801511 h 2054578"/>
              <a:gd name="connsiteX60" fmla="*/ 2336800 w 2649663"/>
              <a:gd name="connsiteY60" fmla="*/ 778933 h 2054578"/>
              <a:gd name="connsiteX61" fmla="*/ 2404534 w 2649663"/>
              <a:gd name="connsiteY61" fmla="*/ 756355 h 2054578"/>
              <a:gd name="connsiteX62" fmla="*/ 2472267 w 2649663"/>
              <a:gd name="connsiteY62" fmla="*/ 711200 h 2054578"/>
              <a:gd name="connsiteX63" fmla="*/ 2540000 w 2649663"/>
              <a:gd name="connsiteY63" fmla="*/ 666044 h 2054578"/>
              <a:gd name="connsiteX64" fmla="*/ 2573867 w 2649663"/>
              <a:gd name="connsiteY64" fmla="*/ 643467 h 2054578"/>
              <a:gd name="connsiteX65" fmla="*/ 2607734 w 2649663"/>
              <a:gd name="connsiteY65" fmla="*/ 620889 h 2054578"/>
              <a:gd name="connsiteX66" fmla="*/ 2641600 w 2649663"/>
              <a:gd name="connsiteY66" fmla="*/ 632178 h 2054578"/>
              <a:gd name="connsiteX67" fmla="*/ 2619023 w 2649663"/>
              <a:gd name="connsiteY67" fmla="*/ 846667 h 2054578"/>
              <a:gd name="connsiteX68" fmla="*/ 2607734 w 2649663"/>
              <a:gd name="connsiteY68" fmla="*/ 891822 h 2054578"/>
              <a:gd name="connsiteX69" fmla="*/ 2585156 w 2649663"/>
              <a:gd name="connsiteY69" fmla="*/ 925689 h 2054578"/>
              <a:gd name="connsiteX70" fmla="*/ 2540000 w 2649663"/>
              <a:gd name="connsiteY70" fmla="*/ 936978 h 2054578"/>
              <a:gd name="connsiteX71" fmla="*/ 2506134 w 2649663"/>
              <a:gd name="connsiteY71" fmla="*/ 959555 h 2054578"/>
              <a:gd name="connsiteX72" fmla="*/ 2393245 w 2649663"/>
              <a:gd name="connsiteY72" fmla="*/ 993422 h 2054578"/>
              <a:gd name="connsiteX73" fmla="*/ 2336800 w 2649663"/>
              <a:gd name="connsiteY73" fmla="*/ 1004711 h 2054578"/>
              <a:gd name="connsiteX74" fmla="*/ 2269067 w 2649663"/>
              <a:gd name="connsiteY74" fmla="*/ 1027289 h 2054578"/>
              <a:gd name="connsiteX75" fmla="*/ 2235200 w 2649663"/>
              <a:gd name="connsiteY75" fmla="*/ 1038578 h 2054578"/>
              <a:gd name="connsiteX76" fmla="*/ 2201334 w 2649663"/>
              <a:gd name="connsiteY76" fmla="*/ 1061155 h 2054578"/>
              <a:gd name="connsiteX77" fmla="*/ 2133600 w 2649663"/>
              <a:gd name="connsiteY77" fmla="*/ 1083733 h 2054578"/>
              <a:gd name="connsiteX78" fmla="*/ 2099734 w 2649663"/>
              <a:gd name="connsiteY78" fmla="*/ 1095022 h 2054578"/>
              <a:gd name="connsiteX79" fmla="*/ 2020712 w 2649663"/>
              <a:gd name="connsiteY79" fmla="*/ 1117600 h 2054578"/>
              <a:gd name="connsiteX80" fmla="*/ 1952978 w 2649663"/>
              <a:gd name="connsiteY80" fmla="*/ 1185333 h 2054578"/>
              <a:gd name="connsiteX81" fmla="*/ 1919112 w 2649663"/>
              <a:gd name="connsiteY81" fmla="*/ 1196622 h 2054578"/>
              <a:gd name="connsiteX82" fmla="*/ 1817512 w 2649663"/>
              <a:gd name="connsiteY82" fmla="*/ 1253067 h 2054578"/>
              <a:gd name="connsiteX83" fmla="*/ 1794934 w 2649663"/>
              <a:gd name="connsiteY83" fmla="*/ 1320800 h 2054578"/>
              <a:gd name="connsiteX84" fmla="*/ 1783645 w 2649663"/>
              <a:gd name="connsiteY84" fmla="*/ 1399822 h 2054578"/>
              <a:gd name="connsiteX85" fmla="*/ 1772356 w 2649663"/>
              <a:gd name="connsiteY85" fmla="*/ 1433689 h 2054578"/>
              <a:gd name="connsiteX86" fmla="*/ 1670756 w 2649663"/>
              <a:gd name="connsiteY86" fmla="*/ 1478844 h 2054578"/>
              <a:gd name="connsiteX87" fmla="*/ 1636889 w 2649663"/>
              <a:gd name="connsiteY87" fmla="*/ 1490133 h 2054578"/>
              <a:gd name="connsiteX88" fmla="*/ 1422400 w 2649663"/>
              <a:gd name="connsiteY88" fmla="*/ 1524000 h 2054578"/>
              <a:gd name="connsiteX89" fmla="*/ 1309512 w 2649663"/>
              <a:gd name="connsiteY89" fmla="*/ 1546578 h 2054578"/>
              <a:gd name="connsiteX90" fmla="*/ 1275645 w 2649663"/>
              <a:gd name="connsiteY90" fmla="*/ 1569155 h 2054578"/>
              <a:gd name="connsiteX91" fmla="*/ 1275645 w 2649663"/>
              <a:gd name="connsiteY91" fmla="*/ 1670755 h 2054578"/>
              <a:gd name="connsiteX92" fmla="*/ 1343378 w 2649663"/>
              <a:gd name="connsiteY92" fmla="*/ 1727200 h 2054578"/>
              <a:gd name="connsiteX93" fmla="*/ 1614312 w 2649663"/>
              <a:gd name="connsiteY93" fmla="*/ 1715911 h 2054578"/>
              <a:gd name="connsiteX94" fmla="*/ 1693334 w 2649663"/>
              <a:gd name="connsiteY94" fmla="*/ 1693333 h 2054578"/>
              <a:gd name="connsiteX95" fmla="*/ 1727200 w 2649663"/>
              <a:gd name="connsiteY95" fmla="*/ 1670755 h 2054578"/>
              <a:gd name="connsiteX96" fmla="*/ 1794934 w 2649663"/>
              <a:gd name="connsiteY96" fmla="*/ 1648178 h 2054578"/>
              <a:gd name="connsiteX97" fmla="*/ 2043289 w 2649663"/>
              <a:gd name="connsiteY97" fmla="*/ 1693333 h 2054578"/>
              <a:gd name="connsiteX98" fmla="*/ 2054578 w 2649663"/>
              <a:gd name="connsiteY98" fmla="*/ 1727200 h 2054578"/>
              <a:gd name="connsiteX99" fmla="*/ 2043289 w 2649663"/>
              <a:gd name="connsiteY99" fmla="*/ 1806222 h 2054578"/>
              <a:gd name="connsiteX100" fmla="*/ 2009423 w 2649663"/>
              <a:gd name="connsiteY100" fmla="*/ 1828800 h 2054578"/>
              <a:gd name="connsiteX101" fmla="*/ 1919112 w 2649663"/>
              <a:gd name="connsiteY101" fmla="*/ 1873955 h 2054578"/>
              <a:gd name="connsiteX102" fmla="*/ 1885245 w 2649663"/>
              <a:gd name="connsiteY102" fmla="*/ 1885244 h 2054578"/>
              <a:gd name="connsiteX103" fmla="*/ 1715912 w 2649663"/>
              <a:gd name="connsiteY103" fmla="*/ 1907822 h 2054578"/>
              <a:gd name="connsiteX104" fmla="*/ 1648178 w 2649663"/>
              <a:gd name="connsiteY104" fmla="*/ 1941689 h 2054578"/>
              <a:gd name="connsiteX105" fmla="*/ 1614312 w 2649663"/>
              <a:gd name="connsiteY105" fmla="*/ 1952978 h 2054578"/>
              <a:gd name="connsiteX106" fmla="*/ 1580445 w 2649663"/>
              <a:gd name="connsiteY106" fmla="*/ 1975555 h 2054578"/>
              <a:gd name="connsiteX107" fmla="*/ 1546578 w 2649663"/>
              <a:gd name="connsiteY107" fmla="*/ 1986844 h 2054578"/>
              <a:gd name="connsiteX108" fmla="*/ 1501423 w 2649663"/>
              <a:gd name="connsiteY108" fmla="*/ 2009422 h 2054578"/>
              <a:gd name="connsiteX109" fmla="*/ 1467556 w 2649663"/>
              <a:gd name="connsiteY109" fmla="*/ 2020711 h 2054578"/>
              <a:gd name="connsiteX110" fmla="*/ 1422400 w 2649663"/>
              <a:gd name="connsiteY110" fmla="*/ 2043289 h 2054578"/>
              <a:gd name="connsiteX111" fmla="*/ 1320800 w 2649663"/>
              <a:gd name="connsiteY111" fmla="*/ 2054578 h 2054578"/>
              <a:gd name="connsiteX112" fmla="*/ 1219200 w 2649663"/>
              <a:gd name="connsiteY112" fmla="*/ 2043289 h 2054578"/>
              <a:gd name="connsiteX113" fmla="*/ 1162756 w 2649663"/>
              <a:gd name="connsiteY113" fmla="*/ 1964267 h 2054578"/>
              <a:gd name="connsiteX114" fmla="*/ 1151467 w 2649663"/>
              <a:gd name="connsiteY114" fmla="*/ 1930400 h 2054578"/>
              <a:gd name="connsiteX115" fmla="*/ 1117600 w 2649663"/>
              <a:gd name="connsiteY115" fmla="*/ 1896533 h 2054578"/>
              <a:gd name="connsiteX116" fmla="*/ 1049867 w 2649663"/>
              <a:gd name="connsiteY116" fmla="*/ 1851378 h 2054578"/>
              <a:gd name="connsiteX117" fmla="*/ 508000 w 2649663"/>
              <a:gd name="connsiteY117" fmla="*/ 1862667 h 2054578"/>
              <a:gd name="connsiteX118" fmla="*/ 474134 w 2649663"/>
              <a:gd name="connsiteY118" fmla="*/ 1873955 h 2054578"/>
              <a:gd name="connsiteX119" fmla="*/ 203200 w 2649663"/>
              <a:gd name="connsiteY119" fmla="*/ 1885244 h 2054578"/>
              <a:gd name="connsiteX120" fmla="*/ 56445 w 2649663"/>
              <a:gd name="connsiteY120" fmla="*/ 1896533 h 2054578"/>
              <a:gd name="connsiteX121" fmla="*/ 0 w 2649663"/>
              <a:gd name="connsiteY121" fmla="*/ 1851378 h 205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2649663" h="2054578">
                <a:moveTo>
                  <a:pt x="0" y="1851378"/>
                </a:moveTo>
                <a:lnTo>
                  <a:pt x="0" y="1851378"/>
                </a:lnTo>
                <a:cubicBezTo>
                  <a:pt x="3763" y="1776119"/>
                  <a:pt x="1543" y="1700320"/>
                  <a:pt x="11289" y="1625600"/>
                </a:cubicBezTo>
                <a:cubicBezTo>
                  <a:pt x="13044" y="1612146"/>
                  <a:pt x="23272" y="1600209"/>
                  <a:pt x="33867" y="1591733"/>
                </a:cubicBezTo>
                <a:cubicBezTo>
                  <a:pt x="43159" y="1584299"/>
                  <a:pt x="56445" y="1584207"/>
                  <a:pt x="67734" y="1580444"/>
                </a:cubicBezTo>
                <a:cubicBezTo>
                  <a:pt x="127945" y="1490131"/>
                  <a:pt x="48917" y="1599263"/>
                  <a:pt x="124178" y="1524000"/>
                </a:cubicBezTo>
                <a:cubicBezTo>
                  <a:pt x="199434" y="1448743"/>
                  <a:pt x="90315" y="1527760"/>
                  <a:pt x="180623" y="1467555"/>
                </a:cubicBezTo>
                <a:lnTo>
                  <a:pt x="203200" y="1399822"/>
                </a:lnTo>
                <a:lnTo>
                  <a:pt x="214489" y="1365955"/>
                </a:lnTo>
                <a:cubicBezTo>
                  <a:pt x="221344" y="1311117"/>
                  <a:pt x="224138" y="1270917"/>
                  <a:pt x="237067" y="1219200"/>
                </a:cubicBezTo>
                <a:cubicBezTo>
                  <a:pt x="239953" y="1207656"/>
                  <a:pt x="243034" y="1195976"/>
                  <a:pt x="248356" y="1185333"/>
                </a:cubicBezTo>
                <a:cubicBezTo>
                  <a:pt x="254424" y="1173198"/>
                  <a:pt x="260723" y="1160401"/>
                  <a:pt x="270934" y="1151467"/>
                </a:cubicBezTo>
                <a:cubicBezTo>
                  <a:pt x="291355" y="1133598"/>
                  <a:pt x="338667" y="1106311"/>
                  <a:pt x="338667" y="1106311"/>
                </a:cubicBezTo>
                <a:cubicBezTo>
                  <a:pt x="380062" y="1044219"/>
                  <a:pt x="338665" y="1096906"/>
                  <a:pt x="395112" y="1049867"/>
                </a:cubicBezTo>
                <a:cubicBezTo>
                  <a:pt x="407377" y="1039647"/>
                  <a:pt x="416376" y="1025802"/>
                  <a:pt x="428978" y="1016000"/>
                </a:cubicBezTo>
                <a:cubicBezTo>
                  <a:pt x="450397" y="999340"/>
                  <a:pt x="496712" y="970844"/>
                  <a:pt x="496712" y="970844"/>
                </a:cubicBezTo>
                <a:cubicBezTo>
                  <a:pt x="504238" y="959555"/>
                  <a:pt x="513222" y="949113"/>
                  <a:pt x="519289" y="936978"/>
                </a:cubicBezTo>
                <a:cubicBezTo>
                  <a:pt x="524611" y="926335"/>
                  <a:pt x="523144" y="912403"/>
                  <a:pt x="530578" y="903111"/>
                </a:cubicBezTo>
                <a:cubicBezTo>
                  <a:pt x="539054" y="892516"/>
                  <a:pt x="553156" y="888059"/>
                  <a:pt x="564445" y="880533"/>
                </a:cubicBezTo>
                <a:cubicBezTo>
                  <a:pt x="571971" y="869244"/>
                  <a:pt x="580955" y="858802"/>
                  <a:pt x="587023" y="846667"/>
                </a:cubicBezTo>
                <a:cubicBezTo>
                  <a:pt x="592345" y="836024"/>
                  <a:pt x="591711" y="822701"/>
                  <a:pt x="598312" y="812800"/>
                </a:cubicBezTo>
                <a:cubicBezTo>
                  <a:pt x="607168" y="799516"/>
                  <a:pt x="621788" y="791054"/>
                  <a:pt x="632178" y="778933"/>
                </a:cubicBezTo>
                <a:cubicBezTo>
                  <a:pt x="644422" y="764648"/>
                  <a:pt x="652741" y="747082"/>
                  <a:pt x="666045" y="733778"/>
                </a:cubicBezTo>
                <a:cubicBezTo>
                  <a:pt x="711999" y="687825"/>
                  <a:pt x="700574" y="733336"/>
                  <a:pt x="767645" y="688622"/>
                </a:cubicBezTo>
                <a:cubicBezTo>
                  <a:pt x="778934" y="681096"/>
                  <a:pt x="791089" y="674730"/>
                  <a:pt x="801512" y="666044"/>
                </a:cubicBezTo>
                <a:cubicBezTo>
                  <a:pt x="813776" y="655824"/>
                  <a:pt x="825577" y="644780"/>
                  <a:pt x="835378" y="632178"/>
                </a:cubicBezTo>
                <a:cubicBezTo>
                  <a:pt x="852037" y="610759"/>
                  <a:pt x="880534" y="564444"/>
                  <a:pt x="880534" y="564444"/>
                </a:cubicBezTo>
                <a:cubicBezTo>
                  <a:pt x="887785" y="535439"/>
                  <a:pt x="899529" y="491508"/>
                  <a:pt x="903112" y="462844"/>
                </a:cubicBezTo>
                <a:cubicBezTo>
                  <a:pt x="908267" y="421602"/>
                  <a:pt x="911367" y="380119"/>
                  <a:pt x="914400" y="338667"/>
                </a:cubicBezTo>
                <a:cubicBezTo>
                  <a:pt x="922656" y="225829"/>
                  <a:pt x="936978" y="0"/>
                  <a:pt x="936978" y="0"/>
                </a:cubicBezTo>
                <a:lnTo>
                  <a:pt x="1004712" y="101600"/>
                </a:lnTo>
                <a:cubicBezTo>
                  <a:pt x="1012238" y="112889"/>
                  <a:pt x="1022998" y="122596"/>
                  <a:pt x="1027289" y="135467"/>
                </a:cubicBezTo>
                <a:cubicBezTo>
                  <a:pt x="1042869" y="182204"/>
                  <a:pt x="1031977" y="159432"/>
                  <a:pt x="1061156" y="203200"/>
                </a:cubicBezTo>
                <a:cubicBezTo>
                  <a:pt x="1057393" y="308563"/>
                  <a:pt x="1059708" y="414319"/>
                  <a:pt x="1049867" y="519289"/>
                </a:cubicBezTo>
                <a:cubicBezTo>
                  <a:pt x="1047584" y="543643"/>
                  <a:pt x="1015369" y="576996"/>
                  <a:pt x="1004712" y="598311"/>
                </a:cubicBezTo>
                <a:cubicBezTo>
                  <a:pt x="957982" y="691774"/>
                  <a:pt x="1035540" y="569004"/>
                  <a:pt x="970845" y="666044"/>
                </a:cubicBezTo>
                <a:cubicBezTo>
                  <a:pt x="965117" y="688958"/>
                  <a:pt x="957984" y="722394"/>
                  <a:pt x="948267" y="745067"/>
                </a:cubicBezTo>
                <a:cubicBezTo>
                  <a:pt x="941638" y="760535"/>
                  <a:pt x="933215" y="775170"/>
                  <a:pt x="925689" y="790222"/>
                </a:cubicBezTo>
                <a:cubicBezTo>
                  <a:pt x="929452" y="876770"/>
                  <a:pt x="927048" y="963808"/>
                  <a:pt x="936978" y="1049867"/>
                </a:cubicBezTo>
                <a:cubicBezTo>
                  <a:pt x="938533" y="1063345"/>
                  <a:pt x="954211" y="1071263"/>
                  <a:pt x="959556" y="1083733"/>
                </a:cubicBezTo>
                <a:cubicBezTo>
                  <a:pt x="974387" y="1118337"/>
                  <a:pt x="967555" y="1180474"/>
                  <a:pt x="1016000" y="1196622"/>
                </a:cubicBezTo>
                <a:cubicBezTo>
                  <a:pt x="1027289" y="1200385"/>
                  <a:pt x="1039224" y="1202589"/>
                  <a:pt x="1049867" y="1207911"/>
                </a:cubicBezTo>
                <a:cubicBezTo>
                  <a:pt x="1137405" y="1251680"/>
                  <a:pt x="1032474" y="1213402"/>
                  <a:pt x="1117600" y="1241778"/>
                </a:cubicBezTo>
                <a:cubicBezTo>
                  <a:pt x="1147704" y="1238015"/>
                  <a:pt x="1178063" y="1235916"/>
                  <a:pt x="1207912" y="1230489"/>
                </a:cubicBezTo>
                <a:cubicBezTo>
                  <a:pt x="1219619" y="1228360"/>
                  <a:pt x="1232486" y="1226634"/>
                  <a:pt x="1241778" y="1219200"/>
                </a:cubicBezTo>
                <a:cubicBezTo>
                  <a:pt x="1252373" y="1210724"/>
                  <a:pt x="1255670" y="1195756"/>
                  <a:pt x="1264356" y="1185333"/>
                </a:cubicBezTo>
                <a:cubicBezTo>
                  <a:pt x="1274577" y="1173069"/>
                  <a:pt x="1287833" y="1163588"/>
                  <a:pt x="1298223" y="1151467"/>
                </a:cubicBezTo>
                <a:cubicBezTo>
                  <a:pt x="1310467" y="1137182"/>
                  <a:pt x="1318785" y="1119615"/>
                  <a:pt x="1332089" y="1106311"/>
                </a:cubicBezTo>
                <a:cubicBezTo>
                  <a:pt x="1341683" y="1096717"/>
                  <a:pt x="1355533" y="1092419"/>
                  <a:pt x="1365956" y="1083733"/>
                </a:cubicBezTo>
                <a:cubicBezTo>
                  <a:pt x="1378221" y="1073513"/>
                  <a:pt x="1387558" y="1060087"/>
                  <a:pt x="1399823" y="1049867"/>
                </a:cubicBezTo>
                <a:cubicBezTo>
                  <a:pt x="1434096" y="1021306"/>
                  <a:pt x="1445668" y="1024474"/>
                  <a:pt x="1490134" y="1004711"/>
                </a:cubicBezTo>
                <a:cubicBezTo>
                  <a:pt x="1505512" y="997876"/>
                  <a:pt x="1519821" y="988762"/>
                  <a:pt x="1535289" y="982133"/>
                </a:cubicBezTo>
                <a:cubicBezTo>
                  <a:pt x="1596868" y="955742"/>
                  <a:pt x="1656679" y="964592"/>
                  <a:pt x="1727200" y="959555"/>
                </a:cubicBezTo>
                <a:cubicBezTo>
                  <a:pt x="1738489" y="955792"/>
                  <a:pt x="1749359" y="950396"/>
                  <a:pt x="1761067" y="948267"/>
                </a:cubicBezTo>
                <a:cubicBezTo>
                  <a:pt x="1829726" y="935784"/>
                  <a:pt x="1847365" y="942178"/>
                  <a:pt x="1907823" y="925689"/>
                </a:cubicBezTo>
                <a:cubicBezTo>
                  <a:pt x="1930783" y="919427"/>
                  <a:pt x="1952219" y="907778"/>
                  <a:pt x="1975556" y="903111"/>
                </a:cubicBezTo>
                <a:cubicBezTo>
                  <a:pt x="2054445" y="887333"/>
                  <a:pt x="2013074" y="894976"/>
                  <a:pt x="2099734" y="880533"/>
                </a:cubicBezTo>
                <a:lnTo>
                  <a:pt x="2201334" y="846667"/>
                </a:lnTo>
                <a:cubicBezTo>
                  <a:pt x="2212623" y="842904"/>
                  <a:pt x="2225299" y="841979"/>
                  <a:pt x="2235200" y="835378"/>
                </a:cubicBezTo>
                <a:cubicBezTo>
                  <a:pt x="2278968" y="806199"/>
                  <a:pt x="2256196" y="817090"/>
                  <a:pt x="2302934" y="801511"/>
                </a:cubicBezTo>
                <a:cubicBezTo>
                  <a:pt x="2314223" y="793985"/>
                  <a:pt x="2324402" y="784443"/>
                  <a:pt x="2336800" y="778933"/>
                </a:cubicBezTo>
                <a:cubicBezTo>
                  <a:pt x="2358548" y="769267"/>
                  <a:pt x="2404534" y="756355"/>
                  <a:pt x="2404534" y="756355"/>
                </a:cubicBezTo>
                <a:cubicBezTo>
                  <a:pt x="2448468" y="690455"/>
                  <a:pt x="2399369" y="747649"/>
                  <a:pt x="2472267" y="711200"/>
                </a:cubicBezTo>
                <a:cubicBezTo>
                  <a:pt x="2496537" y="699065"/>
                  <a:pt x="2517422" y="681096"/>
                  <a:pt x="2540000" y="666044"/>
                </a:cubicBezTo>
                <a:lnTo>
                  <a:pt x="2573867" y="643467"/>
                </a:lnTo>
                <a:lnTo>
                  <a:pt x="2607734" y="620889"/>
                </a:lnTo>
                <a:cubicBezTo>
                  <a:pt x="2619023" y="624652"/>
                  <a:pt x="2640210" y="620360"/>
                  <a:pt x="2641600" y="632178"/>
                </a:cubicBezTo>
                <a:cubicBezTo>
                  <a:pt x="2660546" y="793221"/>
                  <a:pt x="2643278" y="761776"/>
                  <a:pt x="2619023" y="846667"/>
                </a:cubicBezTo>
                <a:cubicBezTo>
                  <a:pt x="2614761" y="861585"/>
                  <a:pt x="2613846" y="877562"/>
                  <a:pt x="2607734" y="891822"/>
                </a:cubicBezTo>
                <a:cubicBezTo>
                  <a:pt x="2602389" y="904293"/>
                  <a:pt x="2596445" y="918163"/>
                  <a:pt x="2585156" y="925689"/>
                </a:cubicBezTo>
                <a:cubicBezTo>
                  <a:pt x="2572247" y="934295"/>
                  <a:pt x="2555052" y="933215"/>
                  <a:pt x="2540000" y="936978"/>
                </a:cubicBezTo>
                <a:cubicBezTo>
                  <a:pt x="2528711" y="944504"/>
                  <a:pt x="2518532" y="954045"/>
                  <a:pt x="2506134" y="959555"/>
                </a:cubicBezTo>
                <a:cubicBezTo>
                  <a:pt x="2477994" y="972061"/>
                  <a:pt x="2426082" y="986125"/>
                  <a:pt x="2393245" y="993422"/>
                </a:cubicBezTo>
                <a:cubicBezTo>
                  <a:pt x="2374514" y="997584"/>
                  <a:pt x="2355312" y="999662"/>
                  <a:pt x="2336800" y="1004711"/>
                </a:cubicBezTo>
                <a:cubicBezTo>
                  <a:pt x="2313840" y="1010973"/>
                  <a:pt x="2291645" y="1019763"/>
                  <a:pt x="2269067" y="1027289"/>
                </a:cubicBezTo>
                <a:cubicBezTo>
                  <a:pt x="2257778" y="1031052"/>
                  <a:pt x="2245101" y="1031977"/>
                  <a:pt x="2235200" y="1038578"/>
                </a:cubicBezTo>
                <a:cubicBezTo>
                  <a:pt x="2223911" y="1046104"/>
                  <a:pt x="2213732" y="1055645"/>
                  <a:pt x="2201334" y="1061155"/>
                </a:cubicBezTo>
                <a:cubicBezTo>
                  <a:pt x="2179586" y="1070821"/>
                  <a:pt x="2156178" y="1076207"/>
                  <a:pt x="2133600" y="1083733"/>
                </a:cubicBezTo>
                <a:cubicBezTo>
                  <a:pt x="2122311" y="1087496"/>
                  <a:pt x="2111278" y="1092136"/>
                  <a:pt x="2099734" y="1095022"/>
                </a:cubicBezTo>
                <a:cubicBezTo>
                  <a:pt x="2043034" y="1109197"/>
                  <a:pt x="2069297" y="1101405"/>
                  <a:pt x="2020712" y="1117600"/>
                </a:cubicBezTo>
                <a:cubicBezTo>
                  <a:pt x="1998134" y="1140178"/>
                  <a:pt x="1983269" y="1175236"/>
                  <a:pt x="1952978" y="1185333"/>
                </a:cubicBezTo>
                <a:cubicBezTo>
                  <a:pt x="1941689" y="1189096"/>
                  <a:pt x="1929514" y="1190843"/>
                  <a:pt x="1919112" y="1196622"/>
                </a:cubicBezTo>
                <a:cubicBezTo>
                  <a:pt x="1802661" y="1261318"/>
                  <a:pt x="1894142" y="1227523"/>
                  <a:pt x="1817512" y="1253067"/>
                </a:cubicBezTo>
                <a:cubicBezTo>
                  <a:pt x="1809986" y="1275645"/>
                  <a:pt x="1798300" y="1297240"/>
                  <a:pt x="1794934" y="1320800"/>
                </a:cubicBezTo>
                <a:cubicBezTo>
                  <a:pt x="1791171" y="1347141"/>
                  <a:pt x="1788863" y="1373731"/>
                  <a:pt x="1783645" y="1399822"/>
                </a:cubicBezTo>
                <a:cubicBezTo>
                  <a:pt x="1781311" y="1411491"/>
                  <a:pt x="1779790" y="1424397"/>
                  <a:pt x="1772356" y="1433689"/>
                </a:cubicBezTo>
                <a:cubicBezTo>
                  <a:pt x="1752840" y="1458084"/>
                  <a:pt x="1691454" y="1471945"/>
                  <a:pt x="1670756" y="1478844"/>
                </a:cubicBezTo>
                <a:lnTo>
                  <a:pt x="1636889" y="1490133"/>
                </a:lnTo>
                <a:cubicBezTo>
                  <a:pt x="1548641" y="1548967"/>
                  <a:pt x="1635190" y="1499447"/>
                  <a:pt x="1422400" y="1524000"/>
                </a:cubicBezTo>
                <a:cubicBezTo>
                  <a:pt x="1384278" y="1528399"/>
                  <a:pt x="1309512" y="1546578"/>
                  <a:pt x="1309512" y="1546578"/>
                </a:cubicBezTo>
                <a:cubicBezTo>
                  <a:pt x="1298223" y="1554104"/>
                  <a:pt x="1282376" y="1557375"/>
                  <a:pt x="1275645" y="1569155"/>
                </a:cubicBezTo>
                <a:cubicBezTo>
                  <a:pt x="1260680" y="1595344"/>
                  <a:pt x="1260214" y="1643752"/>
                  <a:pt x="1275645" y="1670755"/>
                </a:cubicBezTo>
                <a:cubicBezTo>
                  <a:pt x="1289017" y="1694156"/>
                  <a:pt x="1321798" y="1712813"/>
                  <a:pt x="1343378" y="1727200"/>
                </a:cubicBezTo>
                <a:cubicBezTo>
                  <a:pt x="1433689" y="1723437"/>
                  <a:pt x="1524152" y="1722351"/>
                  <a:pt x="1614312" y="1715911"/>
                </a:cubicBezTo>
                <a:cubicBezTo>
                  <a:pt x="1632352" y="1714622"/>
                  <a:pt x="1674400" y="1699644"/>
                  <a:pt x="1693334" y="1693333"/>
                </a:cubicBezTo>
                <a:cubicBezTo>
                  <a:pt x="1704623" y="1685807"/>
                  <a:pt x="1714802" y="1676265"/>
                  <a:pt x="1727200" y="1670755"/>
                </a:cubicBezTo>
                <a:cubicBezTo>
                  <a:pt x="1748948" y="1661089"/>
                  <a:pt x="1794934" y="1648178"/>
                  <a:pt x="1794934" y="1648178"/>
                </a:cubicBezTo>
                <a:cubicBezTo>
                  <a:pt x="1942584" y="1655561"/>
                  <a:pt x="1995420" y="1597594"/>
                  <a:pt x="2043289" y="1693333"/>
                </a:cubicBezTo>
                <a:cubicBezTo>
                  <a:pt x="2048611" y="1703976"/>
                  <a:pt x="2050815" y="1715911"/>
                  <a:pt x="2054578" y="1727200"/>
                </a:cubicBezTo>
                <a:cubicBezTo>
                  <a:pt x="2050815" y="1753541"/>
                  <a:pt x="2054095" y="1781907"/>
                  <a:pt x="2043289" y="1806222"/>
                </a:cubicBezTo>
                <a:cubicBezTo>
                  <a:pt x="2037779" y="1818620"/>
                  <a:pt x="2019017" y="1819206"/>
                  <a:pt x="2009423" y="1828800"/>
                </a:cubicBezTo>
                <a:cubicBezTo>
                  <a:pt x="1952985" y="1885239"/>
                  <a:pt x="2035931" y="1854487"/>
                  <a:pt x="1919112" y="1873955"/>
                </a:cubicBezTo>
                <a:cubicBezTo>
                  <a:pt x="1907823" y="1877718"/>
                  <a:pt x="1896861" y="1882663"/>
                  <a:pt x="1885245" y="1885244"/>
                </a:cubicBezTo>
                <a:cubicBezTo>
                  <a:pt x="1834572" y="1896505"/>
                  <a:pt x="1764826" y="1902387"/>
                  <a:pt x="1715912" y="1907822"/>
                </a:cubicBezTo>
                <a:cubicBezTo>
                  <a:pt x="1630790" y="1936196"/>
                  <a:pt x="1735710" y="1897922"/>
                  <a:pt x="1648178" y="1941689"/>
                </a:cubicBezTo>
                <a:cubicBezTo>
                  <a:pt x="1637535" y="1947011"/>
                  <a:pt x="1624955" y="1947657"/>
                  <a:pt x="1614312" y="1952978"/>
                </a:cubicBezTo>
                <a:cubicBezTo>
                  <a:pt x="1602177" y="1959046"/>
                  <a:pt x="1592580" y="1969488"/>
                  <a:pt x="1580445" y="1975555"/>
                </a:cubicBezTo>
                <a:cubicBezTo>
                  <a:pt x="1569802" y="1980877"/>
                  <a:pt x="1557515" y="1982156"/>
                  <a:pt x="1546578" y="1986844"/>
                </a:cubicBezTo>
                <a:cubicBezTo>
                  <a:pt x="1531110" y="1993473"/>
                  <a:pt x="1516891" y="2002793"/>
                  <a:pt x="1501423" y="2009422"/>
                </a:cubicBezTo>
                <a:cubicBezTo>
                  <a:pt x="1490486" y="2014110"/>
                  <a:pt x="1478494" y="2016023"/>
                  <a:pt x="1467556" y="2020711"/>
                </a:cubicBezTo>
                <a:cubicBezTo>
                  <a:pt x="1452088" y="2027340"/>
                  <a:pt x="1438798" y="2039505"/>
                  <a:pt x="1422400" y="2043289"/>
                </a:cubicBezTo>
                <a:cubicBezTo>
                  <a:pt x="1389198" y="2050951"/>
                  <a:pt x="1354667" y="2050815"/>
                  <a:pt x="1320800" y="2054578"/>
                </a:cubicBezTo>
                <a:cubicBezTo>
                  <a:pt x="1286933" y="2050815"/>
                  <a:pt x="1251526" y="2054065"/>
                  <a:pt x="1219200" y="2043289"/>
                </a:cubicBezTo>
                <a:cubicBezTo>
                  <a:pt x="1193390" y="2034685"/>
                  <a:pt x="1171439" y="1984528"/>
                  <a:pt x="1162756" y="1964267"/>
                </a:cubicBezTo>
                <a:cubicBezTo>
                  <a:pt x="1158068" y="1953330"/>
                  <a:pt x="1158068" y="1940301"/>
                  <a:pt x="1151467" y="1930400"/>
                </a:cubicBezTo>
                <a:cubicBezTo>
                  <a:pt x="1142611" y="1917116"/>
                  <a:pt x="1130202" y="1906335"/>
                  <a:pt x="1117600" y="1896533"/>
                </a:cubicBezTo>
                <a:cubicBezTo>
                  <a:pt x="1096181" y="1879874"/>
                  <a:pt x="1049867" y="1851378"/>
                  <a:pt x="1049867" y="1851378"/>
                </a:cubicBezTo>
                <a:lnTo>
                  <a:pt x="508000" y="1862667"/>
                </a:lnTo>
                <a:cubicBezTo>
                  <a:pt x="496110" y="1863133"/>
                  <a:pt x="486001" y="1873076"/>
                  <a:pt x="474134" y="1873955"/>
                </a:cubicBezTo>
                <a:cubicBezTo>
                  <a:pt x="383991" y="1880632"/>
                  <a:pt x="293511" y="1881481"/>
                  <a:pt x="203200" y="1885244"/>
                </a:cubicBezTo>
                <a:cubicBezTo>
                  <a:pt x="110224" y="1916236"/>
                  <a:pt x="159027" y="1911188"/>
                  <a:pt x="56445" y="1896533"/>
                </a:cubicBezTo>
                <a:cubicBezTo>
                  <a:pt x="41790" y="1852570"/>
                  <a:pt x="9407" y="1858904"/>
                  <a:pt x="0" y="1851378"/>
                </a:cubicBezTo>
                <a:close/>
              </a:path>
            </a:pathLst>
          </a:custGeom>
          <a:solidFill>
            <a:srgbClr val="92D050">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p:txBody>
          <a:bodyPr/>
          <a:lstStyle/>
          <a:p>
            <a:r>
              <a:rPr lang="en-US" dirty="0"/>
              <a:t>do not indicate jurisdiction on map</a:t>
            </a:r>
          </a:p>
        </p:txBody>
      </p:sp>
      <p:sp>
        <p:nvSpPr>
          <p:cNvPr id="6" name="Freeform 5"/>
          <p:cNvSpPr/>
          <p:nvPr/>
        </p:nvSpPr>
        <p:spPr>
          <a:xfrm>
            <a:off x="406400" y="2280356"/>
            <a:ext cx="4605867" cy="1976547"/>
          </a:xfrm>
          <a:custGeom>
            <a:avLst/>
            <a:gdLst>
              <a:gd name="connsiteX0" fmla="*/ 0 w 4605867"/>
              <a:gd name="connsiteY0" fmla="*/ 214488 h 1976547"/>
              <a:gd name="connsiteX1" fmla="*/ 191911 w 4605867"/>
              <a:gd name="connsiteY1" fmla="*/ 191911 h 1976547"/>
              <a:gd name="connsiteX2" fmla="*/ 304800 w 4605867"/>
              <a:gd name="connsiteY2" fmla="*/ 169333 h 1976547"/>
              <a:gd name="connsiteX3" fmla="*/ 349956 w 4605867"/>
              <a:gd name="connsiteY3" fmla="*/ 146755 h 1976547"/>
              <a:gd name="connsiteX4" fmla="*/ 383822 w 4605867"/>
              <a:gd name="connsiteY4" fmla="*/ 135466 h 1976547"/>
              <a:gd name="connsiteX5" fmla="*/ 428978 w 4605867"/>
              <a:gd name="connsiteY5" fmla="*/ 112888 h 1976547"/>
              <a:gd name="connsiteX6" fmla="*/ 462844 w 4605867"/>
              <a:gd name="connsiteY6" fmla="*/ 101600 h 1976547"/>
              <a:gd name="connsiteX7" fmla="*/ 519289 w 4605867"/>
              <a:gd name="connsiteY7" fmla="*/ 79022 h 1976547"/>
              <a:gd name="connsiteX8" fmla="*/ 722489 w 4605867"/>
              <a:gd name="connsiteY8" fmla="*/ 33866 h 1976547"/>
              <a:gd name="connsiteX9" fmla="*/ 857956 w 4605867"/>
              <a:gd name="connsiteY9" fmla="*/ 22577 h 1976547"/>
              <a:gd name="connsiteX10" fmla="*/ 936978 w 4605867"/>
              <a:gd name="connsiteY10" fmla="*/ 11288 h 1976547"/>
              <a:gd name="connsiteX11" fmla="*/ 1027289 w 4605867"/>
              <a:gd name="connsiteY11" fmla="*/ 0 h 1976547"/>
              <a:gd name="connsiteX12" fmla="*/ 1253067 w 4605867"/>
              <a:gd name="connsiteY12" fmla="*/ 11288 h 1976547"/>
              <a:gd name="connsiteX13" fmla="*/ 1320800 w 4605867"/>
              <a:gd name="connsiteY13" fmla="*/ 56444 h 1976547"/>
              <a:gd name="connsiteX14" fmla="*/ 1354667 w 4605867"/>
              <a:gd name="connsiteY14" fmla="*/ 101600 h 1976547"/>
              <a:gd name="connsiteX15" fmla="*/ 1388533 w 4605867"/>
              <a:gd name="connsiteY15" fmla="*/ 124177 h 1976547"/>
              <a:gd name="connsiteX16" fmla="*/ 1456267 w 4605867"/>
              <a:gd name="connsiteY16" fmla="*/ 225777 h 1976547"/>
              <a:gd name="connsiteX17" fmla="*/ 1478844 w 4605867"/>
              <a:gd name="connsiteY17" fmla="*/ 259644 h 1976547"/>
              <a:gd name="connsiteX18" fmla="*/ 1546578 w 4605867"/>
              <a:gd name="connsiteY18" fmla="*/ 372533 h 1976547"/>
              <a:gd name="connsiteX19" fmla="*/ 1580444 w 4605867"/>
              <a:gd name="connsiteY19" fmla="*/ 395111 h 1976547"/>
              <a:gd name="connsiteX20" fmla="*/ 1670756 w 4605867"/>
              <a:gd name="connsiteY20" fmla="*/ 519288 h 1976547"/>
              <a:gd name="connsiteX21" fmla="*/ 1704622 w 4605867"/>
              <a:gd name="connsiteY21" fmla="*/ 564444 h 1976547"/>
              <a:gd name="connsiteX22" fmla="*/ 1727200 w 4605867"/>
              <a:gd name="connsiteY22" fmla="*/ 598311 h 1976547"/>
              <a:gd name="connsiteX23" fmla="*/ 1772356 w 4605867"/>
              <a:gd name="connsiteY23" fmla="*/ 632177 h 1976547"/>
              <a:gd name="connsiteX24" fmla="*/ 1806222 w 4605867"/>
              <a:gd name="connsiteY24" fmla="*/ 677333 h 1976547"/>
              <a:gd name="connsiteX25" fmla="*/ 1851378 w 4605867"/>
              <a:gd name="connsiteY25" fmla="*/ 711200 h 1976547"/>
              <a:gd name="connsiteX26" fmla="*/ 1873956 w 4605867"/>
              <a:gd name="connsiteY26" fmla="*/ 745066 h 1976547"/>
              <a:gd name="connsiteX27" fmla="*/ 1919111 w 4605867"/>
              <a:gd name="connsiteY27" fmla="*/ 756355 h 1976547"/>
              <a:gd name="connsiteX28" fmla="*/ 1952978 w 4605867"/>
              <a:gd name="connsiteY28" fmla="*/ 778933 h 1976547"/>
              <a:gd name="connsiteX29" fmla="*/ 1998133 w 4605867"/>
              <a:gd name="connsiteY29" fmla="*/ 790222 h 1976547"/>
              <a:gd name="connsiteX30" fmla="*/ 2359378 w 4605867"/>
              <a:gd name="connsiteY30" fmla="*/ 778933 h 1976547"/>
              <a:gd name="connsiteX31" fmla="*/ 2404533 w 4605867"/>
              <a:gd name="connsiteY31" fmla="*/ 756355 h 1976547"/>
              <a:gd name="connsiteX32" fmla="*/ 2472267 w 4605867"/>
              <a:gd name="connsiteY32" fmla="*/ 733777 h 1976547"/>
              <a:gd name="connsiteX33" fmla="*/ 2540000 w 4605867"/>
              <a:gd name="connsiteY33" fmla="*/ 666044 h 1976547"/>
              <a:gd name="connsiteX34" fmla="*/ 2562578 w 4605867"/>
              <a:gd name="connsiteY34" fmla="*/ 632177 h 1976547"/>
              <a:gd name="connsiteX35" fmla="*/ 2652889 w 4605867"/>
              <a:gd name="connsiteY35" fmla="*/ 541866 h 1976547"/>
              <a:gd name="connsiteX36" fmla="*/ 2698044 w 4605867"/>
              <a:gd name="connsiteY36" fmla="*/ 496711 h 1976547"/>
              <a:gd name="connsiteX37" fmla="*/ 2777067 w 4605867"/>
              <a:gd name="connsiteY37" fmla="*/ 417688 h 1976547"/>
              <a:gd name="connsiteX38" fmla="*/ 2810933 w 4605867"/>
              <a:gd name="connsiteY38" fmla="*/ 383822 h 1976547"/>
              <a:gd name="connsiteX39" fmla="*/ 2856089 w 4605867"/>
              <a:gd name="connsiteY39" fmla="*/ 372533 h 1976547"/>
              <a:gd name="connsiteX40" fmla="*/ 2946400 w 4605867"/>
              <a:gd name="connsiteY40" fmla="*/ 327377 h 1976547"/>
              <a:gd name="connsiteX41" fmla="*/ 3025422 w 4605867"/>
              <a:gd name="connsiteY41" fmla="*/ 304800 h 1976547"/>
              <a:gd name="connsiteX42" fmla="*/ 3093156 w 4605867"/>
              <a:gd name="connsiteY42" fmla="*/ 282222 h 1976547"/>
              <a:gd name="connsiteX43" fmla="*/ 3160889 w 4605867"/>
              <a:gd name="connsiteY43" fmla="*/ 270933 h 1976547"/>
              <a:gd name="connsiteX44" fmla="*/ 3476978 w 4605867"/>
              <a:gd name="connsiteY44" fmla="*/ 282222 h 1976547"/>
              <a:gd name="connsiteX45" fmla="*/ 3522133 w 4605867"/>
              <a:gd name="connsiteY45" fmla="*/ 293511 h 1976547"/>
              <a:gd name="connsiteX46" fmla="*/ 3544711 w 4605867"/>
              <a:gd name="connsiteY46" fmla="*/ 349955 h 1976547"/>
              <a:gd name="connsiteX47" fmla="*/ 3578578 w 4605867"/>
              <a:gd name="connsiteY47" fmla="*/ 383822 h 1976547"/>
              <a:gd name="connsiteX48" fmla="*/ 3635022 w 4605867"/>
              <a:gd name="connsiteY48" fmla="*/ 485422 h 1976547"/>
              <a:gd name="connsiteX49" fmla="*/ 3691467 w 4605867"/>
              <a:gd name="connsiteY49" fmla="*/ 508000 h 1976547"/>
              <a:gd name="connsiteX50" fmla="*/ 3736622 w 4605867"/>
              <a:gd name="connsiteY50" fmla="*/ 519288 h 1976547"/>
              <a:gd name="connsiteX51" fmla="*/ 3781778 w 4605867"/>
              <a:gd name="connsiteY51" fmla="*/ 541866 h 1976547"/>
              <a:gd name="connsiteX52" fmla="*/ 3815644 w 4605867"/>
              <a:gd name="connsiteY52" fmla="*/ 553155 h 1976547"/>
              <a:gd name="connsiteX53" fmla="*/ 3883378 w 4605867"/>
              <a:gd name="connsiteY53" fmla="*/ 598311 h 1976547"/>
              <a:gd name="connsiteX54" fmla="*/ 3917244 w 4605867"/>
              <a:gd name="connsiteY54" fmla="*/ 632177 h 1976547"/>
              <a:gd name="connsiteX55" fmla="*/ 3962400 w 4605867"/>
              <a:gd name="connsiteY55" fmla="*/ 688622 h 1976547"/>
              <a:gd name="connsiteX56" fmla="*/ 3996267 w 4605867"/>
              <a:gd name="connsiteY56" fmla="*/ 711200 h 1976547"/>
              <a:gd name="connsiteX57" fmla="*/ 4007556 w 4605867"/>
              <a:gd name="connsiteY57" fmla="*/ 745066 h 1976547"/>
              <a:gd name="connsiteX58" fmla="*/ 4052711 w 4605867"/>
              <a:gd name="connsiteY58" fmla="*/ 824088 h 1976547"/>
              <a:gd name="connsiteX59" fmla="*/ 4075289 w 4605867"/>
              <a:gd name="connsiteY59" fmla="*/ 914400 h 1976547"/>
              <a:gd name="connsiteX60" fmla="*/ 4086578 w 4605867"/>
              <a:gd name="connsiteY60" fmla="*/ 959555 h 1976547"/>
              <a:gd name="connsiteX61" fmla="*/ 4120444 w 4605867"/>
              <a:gd name="connsiteY61" fmla="*/ 1049866 h 1976547"/>
              <a:gd name="connsiteX62" fmla="*/ 4131733 w 4605867"/>
              <a:gd name="connsiteY62" fmla="*/ 1095022 h 1976547"/>
              <a:gd name="connsiteX63" fmla="*/ 4154311 w 4605867"/>
              <a:gd name="connsiteY63" fmla="*/ 1241777 h 1976547"/>
              <a:gd name="connsiteX64" fmla="*/ 4176889 w 4605867"/>
              <a:gd name="connsiteY64" fmla="*/ 1399822 h 1976547"/>
              <a:gd name="connsiteX65" fmla="*/ 4188178 w 4605867"/>
              <a:gd name="connsiteY65" fmla="*/ 1444977 h 1976547"/>
              <a:gd name="connsiteX66" fmla="*/ 4210756 w 4605867"/>
              <a:gd name="connsiteY66" fmla="*/ 1614311 h 1976547"/>
              <a:gd name="connsiteX67" fmla="*/ 4233333 w 4605867"/>
              <a:gd name="connsiteY67" fmla="*/ 1648177 h 1976547"/>
              <a:gd name="connsiteX68" fmla="*/ 4244622 w 4605867"/>
              <a:gd name="connsiteY68" fmla="*/ 1693333 h 1976547"/>
              <a:gd name="connsiteX69" fmla="*/ 4312356 w 4605867"/>
              <a:gd name="connsiteY69" fmla="*/ 1806222 h 1976547"/>
              <a:gd name="connsiteX70" fmla="*/ 4334933 w 4605867"/>
              <a:gd name="connsiteY70" fmla="*/ 1840088 h 1976547"/>
              <a:gd name="connsiteX71" fmla="*/ 4357511 w 4605867"/>
              <a:gd name="connsiteY71" fmla="*/ 1885244 h 1976547"/>
              <a:gd name="connsiteX72" fmla="*/ 4391378 w 4605867"/>
              <a:gd name="connsiteY72" fmla="*/ 1907822 h 1976547"/>
              <a:gd name="connsiteX73" fmla="*/ 4425244 w 4605867"/>
              <a:gd name="connsiteY73" fmla="*/ 1941688 h 1976547"/>
              <a:gd name="connsiteX74" fmla="*/ 4515556 w 4605867"/>
              <a:gd name="connsiteY74" fmla="*/ 1964266 h 1976547"/>
              <a:gd name="connsiteX75" fmla="*/ 4605867 w 4605867"/>
              <a:gd name="connsiteY75" fmla="*/ 1975555 h 1976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605867" h="1976547">
                <a:moveTo>
                  <a:pt x="0" y="214488"/>
                </a:moveTo>
                <a:cubicBezTo>
                  <a:pt x="105591" y="203930"/>
                  <a:pt x="99215" y="206172"/>
                  <a:pt x="191911" y="191911"/>
                </a:cubicBezTo>
                <a:cubicBezTo>
                  <a:pt x="213964" y="188518"/>
                  <a:pt x="278776" y="179092"/>
                  <a:pt x="304800" y="169333"/>
                </a:cubicBezTo>
                <a:cubicBezTo>
                  <a:pt x="320557" y="163424"/>
                  <a:pt x="334488" y="153384"/>
                  <a:pt x="349956" y="146755"/>
                </a:cubicBezTo>
                <a:cubicBezTo>
                  <a:pt x="360893" y="142068"/>
                  <a:pt x="372885" y="140153"/>
                  <a:pt x="383822" y="135466"/>
                </a:cubicBezTo>
                <a:cubicBezTo>
                  <a:pt x="399290" y="128837"/>
                  <a:pt x="413510" y="119517"/>
                  <a:pt x="428978" y="112888"/>
                </a:cubicBezTo>
                <a:cubicBezTo>
                  <a:pt x="439915" y="108201"/>
                  <a:pt x="451702" y="105778"/>
                  <a:pt x="462844" y="101600"/>
                </a:cubicBezTo>
                <a:cubicBezTo>
                  <a:pt x="481818" y="94485"/>
                  <a:pt x="499921" y="84982"/>
                  <a:pt x="519289" y="79022"/>
                </a:cubicBezTo>
                <a:cubicBezTo>
                  <a:pt x="553772" y="68412"/>
                  <a:pt x="694255" y="36219"/>
                  <a:pt x="722489" y="33866"/>
                </a:cubicBezTo>
                <a:cubicBezTo>
                  <a:pt x="767645" y="30103"/>
                  <a:pt x="812893" y="27321"/>
                  <a:pt x="857956" y="22577"/>
                </a:cubicBezTo>
                <a:cubicBezTo>
                  <a:pt x="884418" y="19792"/>
                  <a:pt x="910603" y="14805"/>
                  <a:pt x="936978" y="11288"/>
                </a:cubicBezTo>
                <a:lnTo>
                  <a:pt x="1027289" y="0"/>
                </a:lnTo>
                <a:cubicBezTo>
                  <a:pt x="1102548" y="3763"/>
                  <a:pt x="1177997" y="4760"/>
                  <a:pt x="1253067" y="11288"/>
                </a:cubicBezTo>
                <a:cubicBezTo>
                  <a:pt x="1286030" y="14154"/>
                  <a:pt x="1300051" y="32237"/>
                  <a:pt x="1320800" y="56444"/>
                </a:cubicBezTo>
                <a:cubicBezTo>
                  <a:pt x="1333045" y="70729"/>
                  <a:pt x="1341363" y="88296"/>
                  <a:pt x="1354667" y="101600"/>
                </a:cubicBezTo>
                <a:cubicBezTo>
                  <a:pt x="1364260" y="111193"/>
                  <a:pt x="1377244" y="116651"/>
                  <a:pt x="1388533" y="124177"/>
                </a:cubicBezTo>
                <a:lnTo>
                  <a:pt x="1456267" y="225777"/>
                </a:lnTo>
                <a:cubicBezTo>
                  <a:pt x="1463793" y="237066"/>
                  <a:pt x="1472776" y="247509"/>
                  <a:pt x="1478844" y="259644"/>
                </a:cubicBezTo>
                <a:cubicBezTo>
                  <a:pt x="1492437" y="286829"/>
                  <a:pt x="1526143" y="358909"/>
                  <a:pt x="1546578" y="372533"/>
                </a:cubicBezTo>
                <a:lnTo>
                  <a:pt x="1580444" y="395111"/>
                </a:lnTo>
                <a:cubicBezTo>
                  <a:pt x="1623899" y="460291"/>
                  <a:pt x="1594873" y="418111"/>
                  <a:pt x="1670756" y="519288"/>
                </a:cubicBezTo>
                <a:cubicBezTo>
                  <a:pt x="1682045" y="534340"/>
                  <a:pt x="1694185" y="548789"/>
                  <a:pt x="1704622" y="564444"/>
                </a:cubicBezTo>
                <a:cubicBezTo>
                  <a:pt x="1712148" y="575733"/>
                  <a:pt x="1717606" y="588717"/>
                  <a:pt x="1727200" y="598311"/>
                </a:cubicBezTo>
                <a:cubicBezTo>
                  <a:pt x="1740504" y="611615"/>
                  <a:pt x="1759052" y="618873"/>
                  <a:pt x="1772356" y="632177"/>
                </a:cubicBezTo>
                <a:cubicBezTo>
                  <a:pt x="1785660" y="645481"/>
                  <a:pt x="1792918" y="664029"/>
                  <a:pt x="1806222" y="677333"/>
                </a:cubicBezTo>
                <a:cubicBezTo>
                  <a:pt x="1819526" y="690637"/>
                  <a:pt x="1838074" y="697896"/>
                  <a:pt x="1851378" y="711200"/>
                </a:cubicBezTo>
                <a:cubicBezTo>
                  <a:pt x="1860972" y="720794"/>
                  <a:pt x="1862667" y="737540"/>
                  <a:pt x="1873956" y="745066"/>
                </a:cubicBezTo>
                <a:cubicBezTo>
                  <a:pt x="1886865" y="753672"/>
                  <a:pt x="1904059" y="752592"/>
                  <a:pt x="1919111" y="756355"/>
                </a:cubicBezTo>
                <a:cubicBezTo>
                  <a:pt x="1930400" y="763881"/>
                  <a:pt x="1940507" y="773588"/>
                  <a:pt x="1952978" y="778933"/>
                </a:cubicBezTo>
                <a:cubicBezTo>
                  <a:pt x="1967238" y="785045"/>
                  <a:pt x="1982618" y="790222"/>
                  <a:pt x="1998133" y="790222"/>
                </a:cubicBezTo>
                <a:cubicBezTo>
                  <a:pt x="2118607" y="790222"/>
                  <a:pt x="2238963" y="782696"/>
                  <a:pt x="2359378" y="778933"/>
                </a:cubicBezTo>
                <a:cubicBezTo>
                  <a:pt x="2374430" y="771407"/>
                  <a:pt x="2388908" y="762605"/>
                  <a:pt x="2404533" y="756355"/>
                </a:cubicBezTo>
                <a:cubicBezTo>
                  <a:pt x="2426630" y="747516"/>
                  <a:pt x="2472267" y="733777"/>
                  <a:pt x="2472267" y="733777"/>
                </a:cubicBezTo>
                <a:cubicBezTo>
                  <a:pt x="2494845" y="711199"/>
                  <a:pt x="2522289" y="692611"/>
                  <a:pt x="2540000" y="666044"/>
                </a:cubicBezTo>
                <a:cubicBezTo>
                  <a:pt x="2547526" y="654755"/>
                  <a:pt x="2553451" y="642216"/>
                  <a:pt x="2562578" y="632177"/>
                </a:cubicBezTo>
                <a:cubicBezTo>
                  <a:pt x="2591216" y="600676"/>
                  <a:pt x="2622785" y="571970"/>
                  <a:pt x="2652889" y="541866"/>
                </a:cubicBezTo>
                <a:lnTo>
                  <a:pt x="2698044" y="496711"/>
                </a:lnTo>
                <a:lnTo>
                  <a:pt x="2777067" y="417688"/>
                </a:lnTo>
                <a:cubicBezTo>
                  <a:pt x="2788356" y="406399"/>
                  <a:pt x="2795445" y="387694"/>
                  <a:pt x="2810933" y="383822"/>
                </a:cubicBezTo>
                <a:lnTo>
                  <a:pt x="2856089" y="372533"/>
                </a:lnTo>
                <a:cubicBezTo>
                  <a:pt x="2886193" y="357481"/>
                  <a:pt x="2914470" y="338020"/>
                  <a:pt x="2946400" y="327377"/>
                </a:cubicBezTo>
                <a:cubicBezTo>
                  <a:pt x="3060219" y="289437"/>
                  <a:pt x="2883672" y="347324"/>
                  <a:pt x="3025422" y="304800"/>
                </a:cubicBezTo>
                <a:cubicBezTo>
                  <a:pt x="3048218" y="297961"/>
                  <a:pt x="3069681" y="286135"/>
                  <a:pt x="3093156" y="282222"/>
                </a:cubicBezTo>
                <a:lnTo>
                  <a:pt x="3160889" y="270933"/>
                </a:lnTo>
                <a:cubicBezTo>
                  <a:pt x="3266252" y="274696"/>
                  <a:pt x="3371753" y="275645"/>
                  <a:pt x="3476978" y="282222"/>
                </a:cubicBezTo>
                <a:cubicBezTo>
                  <a:pt x="3492463" y="283190"/>
                  <a:pt x="3511162" y="282540"/>
                  <a:pt x="3522133" y="293511"/>
                </a:cubicBezTo>
                <a:cubicBezTo>
                  <a:pt x="3536462" y="307840"/>
                  <a:pt x="3533971" y="332771"/>
                  <a:pt x="3544711" y="349955"/>
                </a:cubicBezTo>
                <a:cubicBezTo>
                  <a:pt x="3553173" y="363493"/>
                  <a:pt x="3567289" y="372533"/>
                  <a:pt x="3578578" y="383822"/>
                </a:cubicBezTo>
                <a:cubicBezTo>
                  <a:pt x="3594271" y="430902"/>
                  <a:pt x="3592333" y="458741"/>
                  <a:pt x="3635022" y="485422"/>
                </a:cubicBezTo>
                <a:cubicBezTo>
                  <a:pt x="3652206" y="496162"/>
                  <a:pt x="3672242" y="501592"/>
                  <a:pt x="3691467" y="508000"/>
                </a:cubicBezTo>
                <a:cubicBezTo>
                  <a:pt x="3706186" y="512906"/>
                  <a:pt x="3721570" y="515525"/>
                  <a:pt x="3736622" y="519288"/>
                </a:cubicBezTo>
                <a:cubicBezTo>
                  <a:pt x="3751674" y="526814"/>
                  <a:pt x="3766310" y="535237"/>
                  <a:pt x="3781778" y="541866"/>
                </a:cubicBezTo>
                <a:cubicBezTo>
                  <a:pt x="3792715" y="546553"/>
                  <a:pt x="3805743" y="546554"/>
                  <a:pt x="3815644" y="553155"/>
                </a:cubicBezTo>
                <a:cubicBezTo>
                  <a:pt x="3900204" y="609529"/>
                  <a:pt x="3802852" y="571469"/>
                  <a:pt x="3883378" y="598311"/>
                </a:cubicBezTo>
                <a:cubicBezTo>
                  <a:pt x="3894667" y="609600"/>
                  <a:pt x="3906731" y="620162"/>
                  <a:pt x="3917244" y="632177"/>
                </a:cubicBezTo>
                <a:cubicBezTo>
                  <a:pt x="3933111" y="650310"/>
                  <a:pt x="3945362" y="671584"/>
                  <a:pt x="3962400" y="688622"/>
                </a:cubicBezTo>
                <a:cubicBezTo>
                  <a:pt x="3971994" y="698216"/>
                  <a:pt x="3984978" y="703674"/>
                  <a:pt x="3996267" y="711200"/>
                </a:cubicBezTo>
                <a:cubicBezTo>
                  <a:pt x="4000030" y="722489"/>
                  <a:pt x="4002235" y="734423"/>
                  <a:pt x="4007556" y="745066"/>
                </a:cubicBezTo>
                <a:cubicBezTo>
                  <a:pt x="4064239" y="858434"/>
                  <a:pt x="3993340" y="685557"/>
                  <a:pt x="4052711" y="824088"/>
                </a:cubicBezTo>
                <a:cubicBezTo>
                  <a:pt x="4066677" y="856674"/>
                  <a:pt x="4067134" y="877703"/>
                  <a:pt x="4075289" y="914400"/>
                </a:cubicBezTo>
                <a:cubicBezTo>
                  <a:pt x="4078655" y="929545"/>
                  <a:pt x="4082316" y="944637"/>
                  <a:pt x="4086578" y="959555"/>
                </a:cubicBezTo>
                <a:cubicBezTo>
                  <a:pt x="4102432" y="1015044"/>
                  <a:pt x="4096586" y="978291"/>
                  <a:pt x="4120444" y="1049866"/>
                </a:cubicBezTo>
                <a:cubicBezTo>
                  <a:pt x="4125350" y="1064585"/>
                  <a:pt x="4128367" y="1079876"/>
                  <a:pt x="4131733" y="1095022"/>
                </a:cubicBezTo>
                <a:cubicBezTo>
                  <a:pt x="4147964" y="1168061"/>
                  <a:pt x="4142236" y="1153225"/>
                  <a:pt x="4154311" y="1241777"/>
                </a:cubicBezTo>
                <a:cubicBezTo>
                  <a:pt x="4161501" y="1294506"/>
                  <a:pt x="4163982" y="1348194"/>
                  <a:pt x="4176889" y="1399822"/>
                </a:cubicBezTo>
                <a:lnTo>
                  <a:pt x="4188178" y="1444977"/>
                </a:lnTo>
                <a:cubicBezTo>
                  <a:pt x="4189863" y="1463510"/>
                  <a:pt x="4193496" y="1574037"/>
                  <a:pt x="4210756" y="1614311"/>
                </a:cubicBezTo>
                <a:cubicBezTo>
                  <a:pt x="4216100" y="1626781"/>
                  <a:pt x="4225807" y="1636888"/>
                  <a:pt x="4233333" y="1648177"/>
                </a:cubicBezTo>
                <a:cubicBezTo>
                  <a:pt x="4237096" y="1663229"/>
                  <a:pt x="4239174" y="1678806"/>
                  <a:pt x="4244622" y="1693333"/>
                </a:cubicBezTo>
                <a:cubicBezTo>
                  <a:pt x="4259498" y="1733003"/>
                  <a:pt x="4289852" y="1772466"/>
                  <a:pt x="4312356" y="1806222"/>
                </a:cubicBezTo>
                <a:cubicBezTo>
                  <a:pt x="4319882" y="1817511"/>
                  <a:pt x="4328866" y="1827953"/>
                  <a:pt x="4334933" y="1840088"/>
                </a:cubicBezTo>
                <a:cubicBezTo>
                  <a:pt x="4342459" y="1855140"/>
                  <a:pt x="4346738" y="1872316"/>
                  <a:pt x="4357511" y="1885244"/>
                </a:cubicBezTo>
                <a:cubicBezTo>
                  <a:pt x="4366197" y="1895667"/>
                  <a:pt x="4380955" y="1899136"/>
                  <a:pt x="4391378" y="1907822"/>
                </a:cubicBezTo>
                <a:cubicBezTo>
                  <a:pt x="4403642" y="1918042"/>
                  <a:pt x="4411961" y="1932832"/>
                  <a:pt x="4425244" y="1941688"/>
                </a:cubicBezTo>
                <a:cubicBezTo>
                  <a:pt x="4440727" y="1952010"/>
                  <a:pt x="4506437" y="1961986"/>
                  <a:pt x="4515556" y="1964266"/>
                </a:cubicBezTo>
                <a:cubicBezTo>
                  <a:pt x="4584511" y="1981505"/>
                  <a:pt x="4510264" y="1975555"/>
                  <a:pt x="4605867" y="1975555"/>
                </a:cubicBezTo>
              </a:path>
            </a:pathLst>
          </a:custGeom>
          <a:ln w="38100" cap="sq">
            <a:headEnd type="oval"/>
            <a:tailEnd type="diamond"/>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sp>
        <p:nvSpPr>
          <p:cNvPr id="8" name="Freeform 7"/>
          <p:cNvSpPr/>
          <p:nvPr/>
        </p:nvSpPr>
        <p:spPr>
          <a:xfrm>
            <a:off x="3928533" y="1027289"/>
            <a:ext cx="2582002" cy="1671289"/>
          </a:xfrm>
          <a:custGeom>
            <a:avLst/>
            <a:gdLst>
              <a:gd name="connsiteX0" fmla="*/ 0 w 2582002"/>
              <a:gd name="connsiteY0" fmla="*/ 1546578 h 1671289"/>
              <a:gd name="connsiteX1" fmla="*/ 0 w 2582002"/>
              <a:gd name="connsiteY1" fmla="*/ 1546578 h 1671289"/>
              <a:gd name="connsiteX2" fmla="*/ 90311 w 2582002"/>
              <a:gd name="connsiteY2" fmla="*/ 1512711 h 1671289"/>
              <a:gd name="connsiteX3" fmla="*/ 169334 w 2582002"/>
              <a:gd name="connsiteY3" fmla="*/ 1467555 h 1671289"/>
              <a:gd name="connsiteX4" fmla="*/ 203200 w 2582002"/>
              <a:gd name="connsiteY4" fmla="*/ 1456267 h 1671289"/>
              <a:gd name="connsiteX5" fmla="*/ 237067 w 2582002"/>
              <a:gd name="connsiteY5" fmla="*/ 1433689 h 1671289"/>
              <a:gd name="connsiteX6" fmla="*/ 270934 w 2582002"/>
              <a:gd name="connsiteY6" fmla="*/ 1422400 h 1671289"/>
              <a:gd name="connsiteX7" fmla="*/ 304800 w 2582002"/>
              <a:gd name="connsiteY7" fmla="*/ 1388533 h 1671289"/>
              <a:gd name="connsiteX8" fmla="*/ 338667 w 2582002"/>
              <a:gd name="connsiteY8" fmla="*/ 1365955 h 1671289"/>
              <a:gd name="connsiteX9" fmla="*/ 417689 w 2582002"/>
              <a:gd name="connsiteY9" fmla="*/ 1275644 h 1671289"/>
              <a:gd name="connsiteX10" fmla="*/ 462845 w 2582002"/>
              <a:gd name="connsiteY10" fmla="*/ 1207911 h 1671289"/>
              <a:gd name="connsiteX11" fmla="*/ 485423 w 2582002"/>
              <a:gd name="connsiteY11" fmla="*/ 1140178 h 1671289"/>
              <a:gd name="connsiteX12" fmla="*/ 496711 w 2582002"/>
              <a:gd name="connsiteY12" fmla="*/ 1106311 h 1671289"/>
              <a:gd name="connsiteX13" fmla="*/ 530578 w 2582002"/>
              <a:gd name="connsiteY13" fmla="*/ 1038578 h 1671289"/>
              <a:gd name="connsiteX14" fmla="*/ 553156 w 2582002"/>
              <a:gd name="connsiteY14" fmla="*/ 936978 h 1671289"/>
              <a:gd name="connsiteX15" fmla="*/ 575734 w 2582002"/>
              <a:gd name="connsiteY15" fmla="*/ 903111 h 1671289"/>
              <a:gd name="connsiteX16" fmla="*/ 620889 w 2582002"/>
              <a:gd name="connsiteY16" fmla="*/ 824089 h 1671289"/>
              <a:gd name="connsiteX17" fmla="*/ 654756 w 2582002"/>
              <a:gd name="connsiteY17" fmla="*/ 722489 h 1671289"/>
              <a:gd name="connsiteX18" fmla="*/ 666045 w 2582002"/>
              <a:gd name="connsiteY18" fmla="*/ 688622 h 1671289"/>
              <a:gd name="connsiteX19" fmla="*/ 677334 w 2582002"/>
              <a:gd name="connsiteY19" fmla="*/ 643467 h 1671289"/>
              <a:gd name="connsiteX20" fmla="*/ 688623 w 2582002"/>
              <a:gd name="connsiteY20" fmla="*/ 519289 h 1671289"/>
              <a:gd name="connsiteX21" fmla="*/ 699911 w 2582002"/>
              <a:gd name="connsiteY21" fmla="*/ 485422 h 1671289"/>
              <a:gd name="connsiteX22" fmla="*/ 711200 w 2582002"/>
              <a:gd name="connsiteY22" fmla="*/ 440267 h 1671289"/>
              <a:gd name="connsiteX23" fmla="*/ 722489 w 2582002"/>
              <a:gd name="connsiteY23" fmla="*/ 90311 h 1671289"/>
              <a:gd name="connsiteX24" fmla="*/ 756356 w 2582002"/>
              <a:gd name="connsiteY24" fmla="*/ 22578 h 1671289"/>
              <a:gd name="connsiteX25" fmla="*/ 790223 w 2582002"/>
              <a:gd name="connsiteY25" fmla="*/ 0 h 1671289"/>
              <a:gd name="connsiteX26" fmla="*/ 880534 w 2582002"/>
              <a:gd name="connsiteY26" fmla="*/ 45155 h 1671289"/>
              <a:gd name="connsiteX27" fmla="*/ 903111 w 2582002"/>
              <a:gd name="connsiteY27" fmla="*/ 112889 h 1671289"/>
              <a:gd name="connsiteX28" fmla="*/ 914400 w 2582002"/>
              <a:gd name="connsiteY28" fmla="*/ 146755 h 1671289"/>
              <a:gd name="connsiteX29" fmla="*/ 903111 w 2582002"/>
              <a:gd name="connsiteY29" fmla="*/ 270933 h 1671289"/>
              <a:gd name="connsiteX30" fmla="*/ 891823 w 2582002"/>
              <a:gd name="connsiteY30" fmla="*/ 327378 h 1671289"/>
              <a:gd name="connsiteX31" fmla="*/ 914400 w 2582002"/>
              <a:gd name="connsiteY31" fmla="*/ 508000 h 1671289"/>
              <a:gd name="connsiteX32" fmla="*/ 936978 w 2582002"/>
              <a:gd name="connsiteY32" fmla="*/ 541867 h 1671289"/>
              <a:gd name="connsiteX33" fmla="*/ 948267 w 2582002"/>
              <a:gd name="connsiteY33" fmla="*/ 575733 h 1671289"/>
              <a:gd name="connsiteX34" fmla="*/ 970845 w 2582002"/>
              <a:gd name="connsiteY34" fmla="*/ 609600 h 1671289"/>
              <a:gd name="connsiteX35" fmla="*/ 1027289 w 2582002"/>
              <a:gd name="connsiteY35" fmla="*/ 711200 h 1671289"/>
              <a:gd name="connsiteX36" fmla="*/ 1095023 w 2582002"/>
              <a:gd name="connsiteY36" fmla="*/ 733778 h 1671289"/>
              <a:gd name="connsiteX37" fmla="*/ 1241778 w 2582002"/>
              <a:gd name="connsiteY37" fmla="*/ 722489 h 1671289"/>
              <a:gd name="connsiteX38" fmla="*/ 1275645 w 2582002"/>
              <a:gd name="connsiteY38" fmla="*/ 711200 h 1671289"/>
              <a:gd name="connsiteX39" fmla="*/ 1298223 w 2582002"/>
              <a:gd name="connsiteY39" fmla="*/ 677333 h 1671289"/>
              <a:gd name="connsiteX40" fmla="*/ 1332089 w 2582002"/>
              <a:gd name="connsiteY40" fmla="*/ 654755 h 1671289"/>
              <a:gd name="connsiteX41" fmla="*/ 1343378 w 2582002"/>
              <a:gd name="connsiteY41" fmla="*/ 620889 h 1671289"/>
              <a:gd name="connsiteX42" fmla="*/ 1411111 w 2582002"/>
              <a:gd name="connsiteY42" fmla="*/ 564444 h 1671289"/>
              <a:gd name="connsiteX43" fmla="*/ 1467556 w 2582002"/>
              <a:gd name="connsiteY43" fmla="*/ 508000 h 1671289"/>
              <a:gd name="connsiteX44" fmla="*/ 1478845 w 2582002"/>
              <a:gd name="connsiteY44" fmla="*/ 474133 h 1671289"/>
              <a:gd name="connsiteX45" fmla="*/ 1512711 w 2582002"/>
              <a:gd name="connsiteY45" fmla="*/ 451555 h 1671289"/>
              <a:gd name="connsiteX46" fmla="*/ 1546578 w 2582002"/>
              <a:gd name="connsiteY46" fmla="*/ 417689 h 1671289"/>
              <a:gd name="connsiteX47" fmla="*/ 1614311 w 2582002"/>
              <a:gd name="connsiteY47" fmla="*/ 383822 h 1671289"/>
              <a:gd name="connsiteX48" fmla="*/ 1659467 w 2582002"/>
              <a:gd name="connsiteY48" fmla="*/ 349955 h 1671289"/>
              <a:gd name="connsiteX49" fmla="*/ 1727200 w 2582002"/>
              <a:gd name="connsiteY49" fmla="*/ 293511 h 1671289"/>
              <a:gd name="connsiteX50" fmla="*/ 1794934 w 2582002"/>
              <a:gd name="connsiteY50" fmla="*/ 270933 h 1671289"/>
              <a:gd name="connsiteX51" fmla="*/ 1862667 w 2582002"/>
              <a:gd name="connsiteY51" fmla="*/ 214489 h 1671289"/>
              <a:gd name="connsiteX52" fmla="*/ 1896534 w 2582002"/>
              <a:gd name="connsiteY52" fmla="*/ 203200 h 1671289"/>
              <a:gd name="connsiteX53" fmla="*/ 1964267 w 2582002"/>
              <a:gd name="connsiteY53" fmla="*/ 158044 h 1671289"/>
              <a:gd name="connsiteX54" fmla="*/ 2065867 w 2582002"/>
              <a:gd name="connsiteY54" fmla="*/ 101600 h 1671289"/>
              <a:gd name="connsiteX55" fmla="*/ 2099734 w 2582002"/>
              <a:gd name="connsiteY55" fmla="*/ 79022 h 1671289"/>
              <a:gd name="connsiteX56" fmla="*/ 2167467 w 2582002"/>
              <a:gd name="connsiteY56" fmla="*/ 56444 h 1671289"/>
              <a:gd name="connsiteX57" fmla="*/ 2573867 w 2582002"/>
              <a:gd name="connsiteY57" fmla="*/ 67733 h 1671289"/>
              <a:gd name="connsiteX58" fmla="*/ 2562578 w 2582002"/>
              <a:gd name="connsiteY58" fmla="*/ 124178 h 1671289"/>
              <a:gd name="connsiteX59" fmla="*/ 2449689 w 2582002"/>
              <a:gd name="connsiteY59" fmla="*/ 180622 h 1671289"/>
              <a:gd name="connsiteX60" fmla="*/ 2404534 w 2582002"/>
              <a:gd name="connsiteY60" fmla="*/ 214489 h 1671289"/>
              <a:gd name="connsiteX61" fmla="*/ 2336800 w 2582002"/>
              <a:gd name="connsiteY61" fmla="*/ 237067 h 1671289"/>
              <a:gd name="connsiteX62" fmla="*/ 2269067 w 2582002"/>
              <a:gd name="connsiteY62" fmla="*/ 282222 h 1671289"/>
              <a:gd name="connsiteX63" fmla="*/ 2201334 w 2582002"/>
              <a:gd name="connsiteY63" fmla="*/ 338667 h 1671289"/>
              <a:gd name="connsiteX64" fmla="*/ 2167467 w 2582002"/>
              <a:gd name="connsiteY64" fmla="*/ 349955 h 1671289"/>
              <a:gd name="connsiteX65" fmla="*/ 2088445 w 2582002"/>
              <a:gd name="connsiteY65" fmla="*/ 406400 h 1671289"/>
              <a:gd name="connsiteX66" fmla="*/ 2054578 w 2582002"/>
              <a:gd name="connsiteY66" fmla="*/ 417689 h 1671289"/>
              <a:gd name="connsiteX67" fmla="*/ 1986845 w 2582002"/>
              <a:gd name="connsiteY67" fmla="*/ 451555 h 1671289"/>
              <a:gd name="connsiteX68" fmla="*/ 1964267 w 2582002"/>
              <a:gd name="connsiteY68" fmla="*/ 485422 h 1671289"/>
              <a:gd name="connsiteX69" fmla="*/ 1930400 w 2582002"/>
              <a:gd name="connsiteY69" fmla="*/ 508000 h 1671289"/>
              <a:gd name="connsiteX70" fmla="*/ 1907823 w 2582002"/>
              <a:gd name="connsiteY70" fmla="*/ 553155 h 1671289"/>
              <a:gd name="connsiteX71" fmla="*/ 1840089 w 2582002"/>
              <a:gd name="connsiteY71" fmla="*/ 620889 h 1671289"/>
              <a:gd name="connsiteX72" fmla="*/ 1806223 w 2582002"/>
              <a:gd name="connsiteY72" fmla="*/ 711200 h 1671289"/>
              <a:gd name="connsiteX73" fmla="*/ 1715911 w 2582002"/>
              <a:gd name="connsiteY73" fmla="*/ 812800 h 1671289"/>
              <a:gd name="connsiteX74" fmla="*/ 1693334 w 2582002"/>
              <a:gd name="connsiteY74" fmla="*/ 846667 h 1671289"/>
              <a:gd name="connsiteX75" fmla="*/ 1670756 w 2582002"/>
              <a:gd name="connsiteY75" fmla="*/ 891822 h 1671289"/>
              <a:gd name="connsiteX76" fmla="*/ 1636889 w 2582002"/>
              <a:gd name="connsiteY76" fmla="*/ 925689 h 1671289"/>
              <a:gd name="connsiteX77" fmla="*/ 1591734 w 2582002"/>
              <a:gd name="connsiteY77" fmla="*/ 993422 h 1671289"/>
              <a:gd name="connsiteX78" fmla="*/ 1557867 w 2582002"/>
              <a:gd name="connsiteY78" fmla="*/ 1004711 h 1671289"/>
              <a:gd name="connsiteX79" fmla="*/ 1524000 w 2582002"/>
              <a:gd name="connsiteY79" fmla="*/ 1027289 h 1671289"/>
              <a:gd name="connsiteX80" fmla="*/ 1399823 w 2582002"/>
              <a:gd name="connsiteY80" fmla="*/ 1049867 h 1671289"/>
              <a:gd name="connsiteX81" fmla="*/ 1264356 w 2582002"/>
              <a:gd name="connsiteY81" fmla="*/ 1106311 h 1671289"/>
              <a:gd name="connsiteX82" fmla="*/ 1185334 w 2582002"/>
              <a:gd name="connsiteY82" fmla="*/ 1151467 h 1671289"/>
              <a:gd name="connsiteX83" fmla="*/ 1151467 w 2582002"/>
              <a:gd name="connsiteY83" fmla="*/ 1174044 h 1671289"/>
              <a:gd name="connsiteX84" fmla="*/ 1106311 w 2582002"/>
              <a:gd name="connsiteY84" fmla="*/ 1185333 h 1671289"/>
              <a:gd name="connsiteX85" fmla="*/ 1072445 w 2582002"/>
              <a:gd name="connsiteY85" fmla="*/ 1196622 h 1671289"/>
              <a:gd name="connsiteX86" fmla="*/ 1049867 w 2582002"/>
              <a:gd name="connsiteY86" fmla="*/ 1230489 h 1671289"/>
              <a:gd name="connsiteX87" fmla="*/ 1016000 w 2582002"/>
              <a:gd name="connsiteY87" fmla="*/ 1253067 h 1671289"/>
              <a:gd name="connsiteX88" fmla="*/ 959556 w 2582002"/>
              <a:gd name="connsiteY88" fmla="*/ 1320800 h 1671289"/>
              <a:gd name="connsiteX89" fmla="*/ 936978 w 2582002"/>
              <a:gd name="connsiteY89" fmla="*/ 1388533 h 1671289"/>
              <a:gd name="connsiteX90" fmla="*/ 948267 w 2582002"/>
              <a:gd name="connsiteY90" fmla="*/ 1422400 h 1671289"/>
              <a:gd name="connsiteX91" fmla="*/ 1140178 w 2582002"/>
              <a:gd name="connsiteY91" fmla="*/ 1467555 h 1671289"/>
              <a:gd name="connsiteX92" fmla="*/ 1174045 w 2582002"/>
              <a:gd name="connsiteY92" fmla="*/ 1478844 h 1671289"/>
              <a:gd name="connsiteX93" fmla="*/ 1185334 w 2582002"/>
              <a:gd name="connsiteY93" fmla="*/ 1524000 h 1671289"/>
              <a:gd name="connsiteX94" fmla="*/ 1196623 w 2582002"/>
              <a:gd name="connsiteY94" fmla="*/ 1580444 h 1671289"/>
              <a:gd name="connsiteX95" fmla="*/ 1185334 w 2582002"/>
              <a:gd name="connsiteY95" fmla="*/ 1648178 h 1671289"/>
              <a:gd name="connsiteX96" fmla="*/ 1151467 w 2582002"/>
              <a:gd name="connsiteY96" fmla="*/ 1670755 h 1671289"/>
              <a:gd name="connsiteX97" fmla="*/ 1016000 w 2582002"/>
              <a:gd name="connsiteY97" fmla="*/ 1659467 h 1671289"/>
              <a:gd name="connsiteX98" fmla="*/ 948267 w 2582002"/>
              <a:gd name="connsiteY98" fmla="*/ 1636889 h 1671289"/>
              <a:gd name="connsiteX99" fmla="*/ 914400 w 2582002"/>
              <a:gd name="connsiteY99" fmla="*/ 1614311 h 1671289"/>
              <a:gd name="connsiteX100" fmla="*/ 846667 w 2582002"/>
              <a:gd name="connsiteY100" fmla="*/ 1603022 h 1671289"/>
              <a:gd name="connsiteX101" fmla="*/ 722489 w 2582002"/>
              <a:gd name="connsiteY101" fmla="*/ 1569155 h 1671289"/>
              <a:gd name="connsiteX102" fmla="*/ 485423 w 2582002"/>
              <a:gd name="connsiteY102" fmla="*/ 1557867 h 1671289"/>
              <a:gd name="connsiteX103" fmla="*/ 395111 w 2582002"/>
              <a:gd name="connsiteY103" fmla="*/ 1546578 h 1671289"/>
              <a:gd name="connsiteX104" fmla="*/ 237067 w 2582002"/>
              <a:gd name="connsiteY104" fmla="*/ 1524000 h 1671289"/>
              <a:gd name="connsiteX105" fmla="*/ 124178 w 2582002"/>
              <a:gd name="connsiteY105" fmla="*/ 1535289 h 1671289"/>
              <a:gd name="connsiteX106" fmla="*/ 90311 w 2582002"/>
              <a:gd name="connsiteY106" fmla="*/ 1546578 h 1671289"/>
              <a:gd name="connsiteX107" fmla="*/ 56445 w 2582002"/>
              <a:gd name="connsiteY107" fmla="*/ 1580444 h 1671289"/>
              <a:gd name="connsiteX108" fmla="*/ 33867 w 2582002"/>
              <a:gd name="connsiteY108" fmla="*/ 1614311 h 1671289"/>
              <a:gd name="connsiteX109" fmla="*/ 0 w 2582002"/>
              <a:gd name="connsiteY109" fmla="*/ 1546578 h 1671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2582002" h="1671289">
                <a:moveTo>
                  <a:pt x="0" y="1546578"/>
                </a:moveTo>
                <a:lnTo>
                  <a:pt x="0" y="1546578"/>
                </a:lnTo>
                <a:cubicBezTo>
                  <a:pt x="30104" y="1535289"/>
                  <a:pt x="60633" y="1525077"/>
                  <a:pt x="90311" y="1512711"/>
                </a:cubicBezTo>
                <a:cubicBezTo>
                  <a:pt x="209075" y="1463226"/>
                  <a:pt x="71904" y="1516269"/>
                  <a:pt x="169334" y="1467555"/>
                </a:cubicBezTo>
                <a:cubicBezTo>
                  <a:pt x="179977" y="1462234"/>
                  <a:pt x="191911" y="1460030"/>
                  <a:pt x="203200" y="1456267"/>
                </a:cubicBezTo>
                <a:cubicBezTo>
                  <a:pt x="214489" y="1448741"/>
                  <a:pt x="224932" y="1439757"/>
                  <a:pt x="237067" y="1433689"/>
                </a:cubicBezTo>
                <a:cubicBezTo>
                  <a:pt x="247710" y="1428367"/>
                  <a:pt x="261033" y="1429001"/>
                  <a:pt x="270934" y="1422400"/>
                </a:cubicBezTo>
                <a:cubicBezTo>
                  <a:pt x="284217" y="1413544"/>
                  <a:pt x="292536" y="1398754"/>
                  <a:pt x="304800" y="1388533"/>
                </a:cubicBezTo>
                <a:cubicBezTo>
                  <a:pt x="315223" y="1379847"/>
                  <a:pt x="327378" y="1373481"/>
                  <a:pt x="338667" y="1365955"/>
                </a:cubicBezTo>
                <a:cubicBezTo>
                  <a:pt x="391349" y="1286933"/>
                  <a:pt x="361245" y="1313274"/>
                  <a:pt x="417689" y="1275644"/>
                </a:cubicBezTo>
                <a:cubicBezTo>
                  <a:pt x="432741" y="1253066"/>
                  <a:pt x="454264" y="1233654"/>
                  <a:pt x="462845" y="1207911"/>
                </a:cubicBezTo>
                <a:lnTo>
                  <a:pt x="485423" y="1140178"/>
                </a:lnTo>
                <a:cubicBezTo>
                  <a:pt x="489186" y="1128889"/>
                  <a:pt x="490110" y="1116212"/>
                  <a:pt x="496711" y="1106311"/>
                </a:cubicBezTo>
                <a:cubicBezTo>
                  <a:pt x="525890" y="1062543"/>
                  <a:pt x="514998" y="1085315"/>
                  <a:pt x="530578" y="1038578"/>
                </a:cubicBezTo>
                <a:cubicBezTo>
                  <a:pt x="534914" y="1012562"/>
                  <a:pt x="539260" y="964769"/>
                  <a:pt x="553156" y="936978"/>
                </a:cubicBezTo>
                <a:cubicBezTo>
                  <a:pt x="559224" y="924843"/>
                  <a:pt x="569003" y="914891"/>
                  <a:pt x="575734" y="903111"/>
                </a:cubicBezTo>
                <a:cubicBezTo>
                  <a:pt x="633019" y="802860"/>
                  <a:pt x="565886" y="906592"/>
                  <a:pt x="620889" y="824089"/>
                </a:cubicBezTo>
                <a:lnTo>
                  <a:pt x="654756" y="722489"/>
                </a:lnTo>
                <a:cubicBezTo>
                  <a:pt x="658519" y="711200"/>
                  <a:pt x="663159" y="700166"/>
                  <a:pt x="666045" y="688622"/>
                </a:cubicBezTo>
                <a:lnTo>
                  <a:pt x="677334" y="643467"/>
                </a:lnTo>
                <a:cubicBezTo>
                  <a:pt x="681097" y="602074"/>
                  <a:pt x="682745" y="560435"/>
                  <a:pt x="688623" y="519289"/>
                </a:cubicBezTo>
                <a:cubicBezTo>
                  <a:pt x="690306" y="507509"/>
                  <a:pt x="696642" y="496864"/>
                  <a:pt x="699911" y="485422"/>
                </a:cubicBezTo>
                <a:cubicBezTo>
                  <a:pt x="704173" y="470504"/>
                  <a:pt x="707437" y="455319"/>
                  <a:pt x="711200" y="440267"/>
                </a:cubicBezTo>
                <a:cubicBezTo>
                  <a:pt x="714963" y="323615"/>
                  <a:pt x="715635" y="206822"/>
                  <a:pt x="722489" y="90311"/>
                </a:cubicBezTo>
                <a:cubicBezTo>
                  <a:pt x="723637" y="70800"/>
                  <a:pt x="743631" y="35302"/>
                  <a:pt x="756356" y="22578"/>
                </a:cubicBezTo>
                <a:cubicBezTo>
                  <a:pt x="765950" y="12984"/>
                  <a:pt x="778934" y="7526"/>
                  <a:pt x="790223" y="0"/>
                </a:cubicBezTo>
                <a:cubicBezTo>
                  <a:pt x="849913" y="9948"/>
                  <a:pt x="857959" y="-5639"/>
                  <a:pt x="880534" y="45155"/>
                </a:cubicBezTo>
                <a:cubicBezTo>
                  <a:pt x="890200" y="66903"/>
                  <a:pt x="895585" y="90311"/>
                  <a:pt x="903111" y="112889"/>
                </a:cubicBezTo>
                <a:lnTo>
                  <a:pt x="914400" y="146755"/>
                </a:lnTo>
                <a:cubicBezTo>
                  <a:pt x="910637" y="188148"/>
                  <a:pt x="908266" y="229691"/>
                  <a:pt x="903111" y="270933"/>
                </a:cubicBezTo>
                <a:cubicBezTo>
                  <a:pt x="900731" y="289972"/>
                  <a:pt x="891823" y="308190"/>
                  <a:pt x="891823" y="327378"/>
                </a:cubicBezTo>
                <a:cubicBezTo>
                  <a:pt x="891823" y="335577"/>
                  <a:pt x="905104" y="480113"/>
                  <a:pt x="914400" y="508000"/>
                </a:cubicBezTo>
                <a:cubicBezTo>
                  <a:pt x="918691" y="520871"/>
                  <a:pt x="930910" y="529732"/>
                  <a:pt x="936978" y="541867"/>
                </a:cubicBezTo>
                <a:cubicBezTo>
                  <a:pt x="942300" y="552510"/>
                  <a:pt x="942945" y="565090"/>
                  <a:pt x="948267" y="575733"/>
                </a:cubicBezTo>
                <a:cubicBezTo>
                  <a:pt x="954335" y="587868"/>
                  <a:pt x="964777" y="597465"/>
                  <a:pt x="970845" y="609600"/>
                </a:cubicBezTo>
                <a:cubicBezTo>
                  <a:pt x="986749" y="641408"/>
                  <a:pt x="984577" y="696963"/>
                  <a:pt x="1027289" y="711200"/>
                </a:cubicBezTo>
                <a:lnTo>
                  <a:pt x="1095023" y="733778"/>
                </a:lnTo>
                <a:cubicBezTo>
                  <a:pt x="1143941" y="730015"/>
                  <a:pt x="1193094" y="728575"/>
                  <a:pt x="1241778" y="722489"/>
                </a:cubicBezTo>
                <a:cubicBezTo>
                  <a:pt x="1253586" y="721013"/>
                  <a:pt x="1266353" y="718634"/>
                  <a:pt x="1275645" y="711200"/>
                </a:cubicBezTo>
                <a:cubicBezTo>
                  <a:pt x="1286240" y="702724"/>
                  <a:pt x="1288629" y="686927"/>
                  <a:pt x="1298223" y="677333"/>
                </a:cubicBezTo>
                <a:cubicBezTo>
                  <a:pt x="1307817" y="667739"/>
                  <a:pt x="1320800" y="662281"/>
                  <a:pt x="1332089" y="654755"/>
                </a:cubicBezTo>
                <a:cubicBezTo>
                  <a:pt x="1335852" y="643466"/>
                  <a:pt x="1336777" y="630790"/>
                  <a:pt x="1343378" y="620889"/>
                </a:cubicBezTo>
                <a:cubicBezTo>
                  <a:pt x="1360762" y="594813"/>
                  <a:pt x="1386122" y="581104"/>
                  <a:pt x="1411111" y="564444"/>
                </a:cubicBezTo>
                <a:cubicBezTo>
                  <a:pt x="1437586" y="485021"/>
                  <a:pt x="1397807" y="577749"/>
                  <a:pt x="1467556" y="508000"/>
                </a:cubicBezTo>
                <a:cubicBezTo>
                  <a:pt x="1475970" y="499586"/>
                  <a:pt x="1471411" y="483425"/>
                  <a:pt x="1478845" y="474133"/>
                </a:cubicBezTo>
                <a:cubicBezTo>
                  <a:pt x="1487320" y="463539"/>
                  <a:pt x="1502288" y="460241"/>
                  <a:pt x="1512711" y="451555"/>
                </a:cubicBezTo>
                <a:cubicBezTo>
                  <a:pt x="1524976" y="441335"/>
                  <a:pt x="1534313" y="427909"/>
                  <a:pt x="1546578" y="417689"/>
                </a:cubicBezTo>
                <a:cubicBezTo>
                  <a:pt x="1575757" y="393373"/>
                  <a:pt x="1580368" y="395137"/>
                  <a:pt x="1614311" y="383822"/>
                </a:cubicBezTo>
                <a:cubicBezTo>
                  <a:pt x="1629363" y="372533"/>
                  <a:pt x="1645181" y="362200"/>
                  <a:pt x="1659467" y="349955"/>
                </a:cubicBezTo>
                <a:cubicBezTo>
                  <a:pt x="1688093" y="325419"/>
                  <a:pt x="1692658" y="308863"/>
                  <a:pt x="1727200" y="293511"/>
                </a:cubicBezTo>
                <a:cubicBezTo>
                  <a:pt x="1748948" y="283845"/>
                  <a:pt x="1794934" y="270933"/>
                  <a:pt x="1794934" y="270933"/>
                </a:cubicBezTo>
                <a:cubicBezTo>
                  <a:pt x="1819900" y="245967"/>
                  <a:pt x="1831233" y="230206"/>
                  <a:pt x="1862667" y="214489"/>
                </a:cubicBezTo>
                <a:cubicBezTo>
                  <a:pt x="1873310" y="209167"/>
                  <a:pt x="1885245" y="206963"/>
                  <a:pt x="1896534" y="203200"/>
                </a:cubicBezTo>
                <a:cubicBezTo>
                  <a:pt x="1919112" y="188148"/>
                  <a:pt x="1938524" y="166625"/>
                  <a:pt x="1964267" y="158044"/>
                </a:cubicBezTo>
                <a:cubicBezTo>
                  <a:pt x="2023876" y="138174"/>
                  <a:pt x="1988233" y="153356"/>
                  <a:pt x="2065867" y="101600"/>
                </a:cubicBezTo>
                <a:cubicBezTo>
                  <a:pt x="2077156" y="94074"/>
                  <a:pt x="2086863" y="83313"/>
                  <a:pt x="2099734" y="79022"/>
                </a:cubicBezTo>
                <a:lnTo>
                  <a:pt x="2167467" y="56444"/>
                </a:lnTo>
                <a:cubicBezTo>
                  <a:pt x="2302934" y="60207"/>
                  <a:pt x="2440297" y="44835"/>
                  <a:pt x="2573867" y="67733"/>
                </a:cubicBezTo>
                <a:cubicBezTo>
                  <a:pt x="2592779" y="70975"/>
                  <a:pt x="2574358" y="109032"/>
                  <a:pt x="2562578" y="124178"/>
                </a:cubicBezTo>
                <a:cubicBezTo>
                  <a:pt x="2530136" y="165889"/>
                  <a:pt x="2493610" y="169642"/>
                  <a:pt x="2449689" y="180622"/>
                </a:cubicBezTo>
                <a:cubicBezTo>
                  <a:pt x="2434637" y="191911"/>
                  <a:pt x="2421362" y="206075"/>
                  <a:pt x="2404534" y="214489"/>
                </a:cubicBezTo>
                <a:cubicBezTo>
                  <a:pt x="2383247" y="225132"/>
                  <a:pt x="2356602" y="223866"/>
                  <a:pt x="2336800" y="237067"/>
                </a:cubicBezTo>
                <a:cubicBezTo>
                  <a:pt x="2314222" y="252119"/>
                  <a:pt x="2288254" y="263035"/>
                  <a:pt x="2269067" y="282222"/>
                </a:cubicBezTo>
                <a:cubicBezTo>
                  <a:pt x="2244103" y="307186"/>
                  <a:pt x="2232765" y="322952"/>
                  <a:pt x="2201334" y="338667"/>
                </a:cubicBezTo>
                <a:cubicBezTo>
                  <a:pt x="2190691" y="343989"/>
                  <a:pt x="2178756" y="346192"/>
                  <a:pt x="2167467" y="349955"/>
                </a:cubicBezTo>
                <a:cubicBezTo>
                  <a:pt x="2157245" y="357622"/>
                  <a:pt x="2104949" y="398148"/>
                  <a:pt x="2088445" y="406400"/>
                </a:cubicBezTo>
                <a:cubicBezTo>
                  <a:pt x="2077802" y="411722"/>
                  <a:pt x="2065221" y="412367"/>
                  <a:pt x="2054578" y="417689"/>
                </a:cubicBezTo>
                <a:cubicBezTo>
                  <a:pt x="1967048" y="461454"/>
                  <a:pt x="2071963" y="423184"/>
                  <a:pt x="1986845" y="451555"/>
                </a:cubicBezTo>
                <a:cubicBezTo>
                  <a:pt x="1979319" y="462844"/>
                  <a:pt x="1973861" y="475828"/>
                  <a:pt x="1964267" y="485422"/>
                </a:cubicBezTo>
                <a:cubicBezTo>
                  <a:pt x="1954673" y="495016"/>
                  <a:pt x="1939086" y="497577"/>
                  <a:pt x="1930400" y="508000"/>
                </a:cubicBezTo>
                <a:cubicBezTo>
                  <a:pt x="1919627" y="520928"/>
                  <a:pt x="1916742" y="538885"/>
                  <a:pt x="1907823" y="553155"/>
                </a:cubicBezTo>
                <a:cubicBezTo>
                  <a:pt x="1877818" y="601163"/>
                  <a:pt x="1880956" y="593644"/>
                  <a:pt x="1840089" y="620889"/>
                </a:cubicBezTo>
                <a:cubicBezTo>
                  <a:pt x="1767413" y="729899"/>
                  <a:pt x="1875969" y="557757"/>
                  <a:pt x="1806223" y="711200"/>
                </a:cubicBezTo>
                <a:cubicBezTo>
                  <a:pt x="1777469" y="774459"/>
                  <a:pt x="1764165" y="776609"/>
                  <a:pt x="1715911" y="812800"/>
                </a:cubicBezTo>
                <a:cubicBezTo>
                  <a:pt x="1708385" y="824089"/>
                  <a:pt x="1700065" y="834887"/>
                  <a:pt x="1693334" y="846667"/>
                </a:cubicBezTo>
                <a:cubicBezTo>
                  <a:pt x="1684985" y="861278"/>
                  <a:pt x="1680537" y="878128"/>
                  <a:pt x="1670756" y="891822"/>
                </a:cubicBezTo>
                <a:cubicBezTo>
                  <a:pt x="1661476" y="904813"/>
                  <a:pt x="1646691" y="913087"/>
                  <a:pt x="1636889" y="925689"/>
                </a:cubicBezTo>
                <a:cubicBezTo>
                  <a:pt x="1620230" y="947108"/>
                  <a:pt x="1617476" y="984841"/>
                  <a:pt x="1591734" y="993422"/>
                </a:cubicBezTo>
                <a:cubicBezTo>
                  <a:pt x="1580445" y="997185"/>
                  <a:pt x="1568510" y="999389"/>
                  <a:pt x="1557867" y="1004711"/>
                </a:cubicBezTo>
                <a:cubicBezTo>
                  <a:pt x="1545732" y="1010779"/>
                  <a:pt x="1536471" y="1021944"/>
                  <a:pt x="1524000" y="1027289"/>
                </a:cubicBezTo>
                <a:cubicBezTo>
                  <a:pt x="1497386" y="1038695"/>
                  <a:pt x="1418136" y="1047251"/>
                  <a:pt x="1399823" y="1049867"/>
                </a:cubicBezTo>
                <a:cubicBezTo>
                  <a:pt x="1295634" y="1101960"/>
                  <a:pt x="1342163" y="1086859"/>
                  <a:pt x="1264356" y="1106311"/>
                </a:cubicBezTo>
                <a:cubicBezTo>
                  <a:pt x="1155173" y="1188198"/>
                  <a:pt x="1271522" y="1108374"/>
                  <a:pt x="1185334" y="1151467"/>
                </a:cubicBezTo>
                <a:cubicBezTo>
                  <a:pt x="1173199" y="1157535"/>
                  <a:pt x="1163938" y="1168700"/>
                  <a:pt x="1151467" y="1174044"/>
                </a:cubicBezTo>
                <a:cubicBezTo>
                  <a:pt x="1137206" y="1180156"/>
                  <a:pt x="1121229" y="1181071"/>
                  <a:pt x="1106311" y="1185333"/>
                </a:cubicBezTo>
                <a:cubicBezTo>
                  <a:pt x="1094870" y="1188602"/>
                  <a:pt x="1083734" y="1192859"/>
                  <a:pt x="1072445" y="1196622"/>
                </a:cubicBezTo>
                <a:cubicBezTo>
                  <a:pt x="1064919" y="1207911"/>
                  <a:pt x="1059461" y="1220895"/>
                  <a:pt x="1049867" y="1230489"/>
                </a:cubicBezTo>
                <a:cubicBezTo>
                  <a:pt x="1040273" y="1240083"/>
                  <a:pt x="1026423" y="1244381"/>
                  <a:pt x="1016000" y="1253067"/>
                </a:cubicBezTo>
                <a:cubicBezTo>
                  <a:pt x="997234" y="1268705"/>
                  <a:pt x="970003" y="1297294"/>
                  <a:pt x="959556" y="1320800"/>
                </a:cubicBezTo>
                <a:cubicBezTo>
                  <a:pt x="949890" y="1342548"/>
                  <a:pt x="936978" y="1388533"/>
                  <a:pt x="936978" y="1388533"/>
                </a:cubicBezTo>
                <a:cubicBezTo>
                  <a:pt x="940741" y="1399822"/>
                  <a:pt x="941666" y="1412499"/>
                  <a:pt x="948267" y="1422400"/>
                </a:cubicBezTo>
                <a:cubicBezTo>
                  <a:pt x="994556" y="1491833"/>
                  <a:pt x="1048665" y="1461019"/>
                  <a:pt x="1140178" y="1467555"/>
                </a:cubicBezTo>
                <a:cubicBezTo>
                  <a:pt x="1151467" y="1471318"/>
                  <a:pt x="1166611" y="1469552"/>
                  <a:pt x="1174045" y="1478844"/>
                </a:cubicBezTo>
                <a:cubicBezTo>
                  <a:pt x="1183737" y="1490959"/>
                  <a:pt x="1181968" y="1508854"/>
                  <a:pt x="1185334" y="1524000"/>
                </a:cubicBezTo>
                <a:cubicBezTo>
                  <a:pt x="1189496" y="1542730"/>
                  <a:pt x="1192860" y="1561629"/>
                  <a:pt x="1196623" y="1580444"/>
                </a:cubicBezTo>
                <a:cubicBezTo>
                  <a:pt x="1192860" y="1603022"/>
                  <a:pt x="1195571" y="1627705"/>
                  <a:pt x="1185334" y="1648178"/>
                </a:cubicBezTo>
                <a:cubicBezTo>
                  <a:pt x="1179266" y="1660313"/>
                  <a:pt x="1165004" y="1669852"/>
                  <a:pt x="1151467" y="1670755"/>
                </a:cubicBezTo>
                <a:cubicBezTo>
                  <a:pt x="1106255" y="1673769"/>
                  <a:pt x="1061156" y="1663230"/>
                  <a:pt x="1016000" y="1659467"/>
                </a:cubicBezTo>
                <a:cubicBezTo>
                  <a:pt x="993422" y="1651941"/>
                  <a:pt x="968069" y="1650090"/>
                  <a:pt x="948267" y="1636889"/>
                </a:cubicBezTo>
                <a:cubicBezTo>
                  <a:pt x="936978" y="1629363"/>
                  <a:pt x="927271" y="1618602"/>
                  <a:pt x="914400" y="1614311"/>
                </a:cubicBezTo>
                <a:cubicBezTo>
                  <a:pt x="892686" y="1607073"/>
                  <a:pt x="869011" y="1607987"/>
                  <a:pt x="846667" y="1603022"/>
                </a:cubicBezTo>
                <a:cubicBezTo>
                  <a:pt x="788354" y="1590063"/>
                  <a:pt x="811328" y="1573385"/>
                  <a:pt x="722489" y="1569155"/>
                </a:cubicBezTo>
                <a:lnTo>
                  <a:pt x="485423" y="1557867"/>
                </a:lnTo>
                <a:lnTo>
                  <a:pt x="395111" y="1546578"/>
                </a:lnTo>
                <a:cubicBezTo>
                  <a:pt x="250522" y="1531358"/>
                  <a:pt x="312815" y="1549249"/>
                  <a:pt x="237067" y="1524000"/>
                </a:cubicBezTo>
                <a:cubicBezTo>
                  <a:pt x="199437" y="1527763"/>
                  <a:pt x="161556" y="1529539"/>
                  <a:pt x="124178" y="1535289"/>
                </a:cubicBezTo>
                <a:cubicBezTo>
                  <a:pt x="112417" y="1537098"/>
                  <a:pt x="100212" y="1539977"/>
                  <a:pt x="90311" y="1546578"/>
                </a:cubicBezTo>
                <a:cubicBezTo>
                  <a:pt x="77028" y="1555434"/>
                  <a:pt x="67734" y="1569155"/>
                  <a:pt x="56445" y="1580444"/>
                </a:cubicBezTo>
                <a:cubicBezTo>
                  <a:pt x="43966" y="1617881"/>
                  <a:pt x="57056" y="1614311"/>
                  <a:pt x="33867" y="1614311"/>
                </a:cubicBezTo>
                <a:lnTo>
                  <a:pt x="0" y="1546578"/>
                </a:lnTo>
                <a:close/>
              </a:path>
            </a:pathLst>
          </a:custGeom>
          <a:solidFill>
            <a:srgbClr val="92D050">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Freeform 6"/>
          <p:cNvSpPr/>
          <p:nvPr/>
        </p:nvSpPr>
        <p:spPr>
          <a:xfrm>
            <a:off x="5023555" y="2935111"/>
            <a:ext cx="4741334" cy="1774042"/>
          </a:xfrm>
          <a:custGeom>
            <a:avLst/>
            <a:gdLst>
              <a:gd name="connsiteX0" fmla="*/ 0 w 4741334"/>
              <a:gd name="connsiteY0" fmla="*/ 1332089 h 1774042"/>
              <a:gd name="connsiteX1" fmla="*/ 316089 w 4741334"/>
              <a:gd name="connsiteY1" fmla="*/ 1230489 h 1774042"/>
              <a:gd name="connsiteX2" fmla="*/ 349956 w 4741334"/>
              <a:gd name="connsiteY2" fmla="*/ 1207911 h 1774042"/>
              <a:gd name="connsiteX3" fmla="*/ 383823 w 4741334"/>
              <a:gd name="connsiteY3" fmla="*/ 1196622 h 1774042"/>
              <a:gd name="connsiteX4" fmla="*/ 417689 w 4741334"/>
              <a:gd name="connsiteY4" fmla="*/ 1162756 h 1774042"/>
              <a:gd name="connsiteX5" fmla="*/ 496712 w 4741334"/>
              <a:gd name="connsiteY5" fmla="*/ 1117600 h 1774042"/>
              <a:gd name="connsiteX6" fmla="*/ 564445 w 4741334"/>
              <a:gd name="connsiteY6" fmla="*/ 1072444 h 1774042"/>
              <a:gd name="connsiteX7" fmla="*/ 598312 w 4741334"/>
              <a:gd name="connsiteY7" fmla="*/ 1049867 h 1774042"/>
              <a:gd name="connsiteX8" fmla="*/ 688623 w 4741334"/>
              <a:gd name="connsiteY8" fmla="*/ 1004711 h 1774042"/>
              <a:gd name="connsiteX9" fmla="*/ 722489 w 4741334"/>
              <a:gd name="connsiteY9" fmla="*/ 982133 h 1774042"/>
              <a:gd name="connsiteX10" fmla="*/ 790223 w 4741334"/>
              <a:gd name="connsiteY10" fmla="*/ 959556 h 1774042"/>
              <a:gd name="connsiteX11" fmla="*/ 824089 w 4741334"/>
              <a:gd name="connsiteY11" fmla="*/ 936978 h 1774042"/>
              <a:gd name="connsiteX12" fmla="*/ 857956 w 4741334"/>
              <a:gd name="connsiteY12" fmla="*/ 925689 h 1774042"/>
              <a:gd name="connsiteX13" fmla="*/ 1207912 w 4741334"/>
              <a:gd name="connsiteY13" fmla="*/ 936978 h 1774042"/>
              <a:gd name="connsiteX14" fmla="*/ 1275645 w 4741334"/>
              <a:gd name="connsiteY14" fmla="*/ 982133 h 1774042"/>
              <a:gd name="connsiteX15" fmla="*/ 1309512 w 4741334"/>
              <a:gd name="connsiteY15" fmla="*/ 1004711 h 1774042"/>
              <a:gd name="connsiteX16" fmla="*/ 1343378 w 4741334"/>
              <a:gd name="connsiteY16" fmla="*/ 1038578 h 1774042"/>
              <a:gd name="connsiteX17" fmla="*/ 1399823 w 4741334"/>
              <a:gd name="connsiteY17" fmla="*/ 1049867 h 1774042"/>
              <a:gd name="connsiteX18" fmla="*/ 1467556 w 4741334"/>
              <a:gd name="connsiteY18" fmla="*/ 1106311 h 1774042"/>
              <a:gd name="connsiteX19" fmla="*/ 1490134 w 4741334"/>
              <a:gd name="connsiteY19" fmla="*/ 1140178 h 1774042"/>
              <a:gd name="connsiteX20" fmla="*/ 1557867 w 4741334"/>
              <a:gd name="connsiteY20" fmla="*/ 1230489 h 1774042"/>
              <a:gd name="connsiteX21" fmla="*/ 1569156 w 4741334"/>
              <a:gd name="connsiteY21" fmla="*/ 1264356 h 1774042"/>
              <a:gd name="connsiteX22" fmla="*/ 1591734 w 4741334"/>
              <a:gd name="connsiteY22" fmla="*/ 1298222 h 1774042"/>
              <a:gd name="connsiteX23" fmla="*/ 1603023 w 4741334"/>
              <a:gd name="connsiteY23" fmla="*/ 1343378 h 1774042"/>
              <a:gd name="connsiteX24" fmla="*/ 1625600 w 4741334"/>
              <a:gd name="connsiteY24" fmla="*/ 1377244 h 1774042"/>
              <a:gd name="connsiteX25" fmla="*/ 1648178 w 4741334"/>
              <a:gd name="connsiteY25" fmla="*/ 1422400 h 1774042"/>
              <a:gd name="connsiteX26" fmla="*/ 1682045 w 4741334"/>
              <a:gd name="connsiteY26" fmla="*/ 1524000 h 1774042"/>
              <a:gd name="connsiteX27" fmla="*/ 1693334 w 4741334"/>
              <a:gd name="connsiteY27" fmla="*/ 1557867 h 1774042"/>
              <a:gd name="connsiteX28" fmla="*/ 1749778 w 4741334"/>
              <a:gd name="connsiteY28" fmla="*/ 1625600 h 1774042"/>
              <a:gd name="connsiteX29" fmla="*/ 1817512 w 4741334"/>
              <a:gd name="connsiteY29" fmla="*/ 1682044 h 1774042"/>
              <a:gd name="connsiteX30" fmla="*/ 1885245 w 4741334"/>
              <a:gd name="connsiteY30" fmla="*/ 1727200 h 1774042"/>
              <a:gd name="connsiteX31" fmla="*/ 1919112 w 4741334"/>
              <a:gd name="connsiteY31" fmla="*/ 1749778 h 1774042"/>
              <a:gd name="connsiteX32" fmla="*/ 2009423 w 4741334"/>
              <a:gd name="connsiteY32" fmla="*/ 1772356 h 1774042"/>
              <a:gd name="connsiteX33" fmla="*/ 2427112 w 4741334"/>
              <a:gd name="connsiteY33" fmla="*/ 1749778 h 1774042"/>
              <a:gd name="connsiteX34" fmla="*/ 2460978 w 4741334"/>
              <a:gd name="connsiteY34" fmla="*/ 1738489 h 1774042"/>
              <a:gd name="connsiteX35" fmla="*/ 2506134 w 4741334"/>
              <a:gd name="connsiteY35" fmla="*/ 1715911 h 1774042"/>
              <a:gd name="connsiteX36" fmla="*/ 2528712 w 4741334"/>
              <a:gd name="connsiteY36" fmla="*/ 1682044 h 1774042"/>
              <a:gd name="connsiteX37" fmla="*/ 2562578 w 4741334"/>
              <a:gd name="connsiteY37" fmla="*/ 1636889 h 1774042"/>
              <a:gd name="connsiteX38" fmla="*/ 2596445 w 4741334"/>
              <a:gd name="connsiteY38" fmla="*/ 1569156 h 1774042"/>
              <a:gd name="connsiteX39" fmla="*/ 2630312 w 4741334"/>
              <a:gd name="connsiteY39" fmla="*/ 1557867 h 1774042"/>
              <a:gd name="connsiteX40" fmla="*/ 2698045 w 4741334"/>
              <a:gd name="connsiteY40" fmla="*/ 1512711 h 1774042"/>
              <a:gd name="connsiteX41" fmla="*/ 2731912 w 4741334"/>
              <a:gd name="connsiteY41" fmla="*/ 1490133 h 1774042"/>
              <a:gd name="connsiteX42" fmla="*/ 2743200 w 4741334"/>
              <a:gd name="connsiteY42" fmla="*/ 1456267 h 1774042"/>
              <a:gd name="connsiteX43" fmla="*/ 2799645 w 4741334"/>
              <a:gd name="connsiteY43" fmla="*/ 1388533 h 1774042"/>
              <a:gd name="connsiteX44" fmla="*/ 2867378 w 4741334"/>
              <a:gd name="connsiteY44" fmla="*/ 1343378 h 1774042"/>
              <a:gd name="connsiteX45" fmla="*/ 2878667 w 4741334"/>
              <a:gd name="connsiteY45" fmla="*/ 1309511 h 1774042"/>
              <a:gd name="connsiteX46" fmla="*/ 2935112 w 4741334"/>
              <a:gd name="connsiteY46" fmla="*/ 1241778 h 1774042"/>
              <a:gd name="connsiteX47" fmla="*/ 2968978 w 4741334"/>
              <a:gd name="connsiteY47" fmla="*/ 1174044 h 1774042"/>
              <a:gd name="connsiteX48" fmla="*/ 2980267 w 4741334"/>
              <a:gd name="connsiteY48" fmla="*/ 1140178 h 1774042"/>
              <a:gd name="connsiteX49" fmla="*/ 3014134 w 4741334"/>
              <a:gd name="connsiteY49" fmla="*/ 1117600 h 1774042"/>
              <a:gd name="connsiteX50" fmla="*/ 3059289 w 4741334"/>
              <a:gd name="connsiteY50" fmla="*/ 1049867 h 1774042"/>
              <a:gd name="connsiteX51" fmla="*/ 3104445 w 4741334"/>
              <a:gd name="connsiteY51" fmla="*/ 982133 h 1774042"/>
              <a:gd name="connsiteX52" fmla="*/ 3160889 w 4741334"/>
              <a:gd name="connsiteY52" fmla="*/ 880533 h 1774042"/>
              <a:gd name="connsiteX53" fmla="*/ 3194756 w 4741334"/>
              <a:gd name="connsiteY53" fmla="*/ 857956 h 1774042"/>
              <a:gd name="connsiteX54" fmla="*/ 3217334 w 4741334"/>
              <a:gd name="connsiteY54" fmla="*/ 824089 h 1774042"/>
              <a:gd name="connsiteX55" fmla="*/ 3285067 w 4741334"/>
              <a:gd name="connsiteY55" fmla="*/ 790222 h 1774042"/>
              <a:gd name="connsiteX56" fmla="*/ 3318934 w 4741334"/>
              <a:gd name="connsiteY56" fmla="*/ 767644 h 1774042"/>
              <a:gd name="connsiteX57" fmla="*/ 3397956 w 4741334"/>
              <a:gd name="connsiteY57" fmla="*/ 756356 h 1774042"/>
              <a:gd name="connsiteX58" fmla="*/ 3533423 w 4741334"/>
              <a:gd name="connsiteY58" fmla="*/ 733778 h 1774042"/>
              <a:gd name="connsiteX59" fmla="*/ 3612445 w 4741334"/>
              <a:gd name="connsiteY59" fmla="*/ 688622 h 1774042"/>
              <a:gd name="connsiteX60" fmla="*/ 3680178 w 4741334"/>
              <a:gd name="connsiteY60" fmla="*/ 666044 h 1774042"/>
              <a:gd name="connsiteX61" fmla="*/ 3714045 w 4741334"/>
              <a:gd name="connsiteY61" fmla="*/ 654756 h 1774042"/>
              <a:gd name="connsiteX62" fmla="*/ 3793067 w 4741334"/>
              <a:gd name="connsiteY62" fmla="*/ 620889 h 1774042"/>
              <a:gd name="connsiteX63" fmla="*/ 3826934 w 4741334"/>
              <a:gd name="connsiteY63" fmla="*/ 598311 h 1774042"/>
              <a:gd name="connsiteX64" fmla="*/ 3894667 w 4741334"/>
              <a:gd name="connsiteY64" fmla="*/ 575733 h 1774042"/>
              <a:gd name="connsiteX65" fmla="*/ 3928534 w 4741334"/>
              <a:gd name="connsiteY65" fmla="*/ 564444 h 1774042"/>
              <a:gd name="connsiteX66" fmla="*/ 3962400 w 4741334"/>
              <a:gd name="connsiteY66" fmla="*/ 553156 h 1774042"/>
              <a:gd name="connsiteX67" fmla="*/ 3996267 w 4741334"/>
              <a:gd name="connsiteY67" fmla="*/ 530578 h 1774042"/>
              <a:gd name="connsiteX68" fmla="*/ 4030134 w 4741334"/>
              <a:gd name="connsiteY68" fmla="*/ 417689 h 1774042"/>
              <a:gd name="connsiteX69" fmla="*/ 4052712 w 4741334"/>
              <a:gd name="connsiteY69" fmla="*/ 349956 h 1774042"/>
              <a:gd name="connsiteX70" fmla="*/ 4086578 w 4741334"/>
              <a:gd name="connsiteY70" fmla="*/ 338667 h 1774042"/>
              <a:gd name="connsiteX71" fmla="*/ 4154312 w 4741334"/>
              <a:gd name="connsiteY71" fmla="*/ 293511 h 1774042"/>
              <a:gd name="connsiteX72" fmla="*/ 4210756 w 4741334"/>
              <a:gd name="connsiteY72" fmla="*/ 237067 h 1774042"/>
              <a:gd name="connsiteX73" fmla="*/ 4312356 w 4741334"/>
              <a:gd name="connsiteY73" fmla="*/ 135467 h 1774042"/>
              <a:gd name="connsiteX74" fmla="*/ 4560712 w 4741334"/>
              <a:gd name="connsiteY74" fmla="*/ 124178 h 1774042"/>
              <a:gd name="connsiteX75" fmla="*/ 4684889 w 4741334"/>
              <a:gd name="connsiteY75" fmla="*/ 67733 h 1774042"/>
              <a:gd name="connsiteX76" fmla="*/ 4718756 w 4741334"/>
              <a:gd name="connsiteY76" fmla="*/ 33867 h 1774042"/>
              <a:gd name="connsiteX77" fmla="*/ 4741334 w 4741334"/>
              <a:gd name="connsiteY77" fmla="*/ 0 h 177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4741334" h="1774042">
                <a:moveTo>
                  <a:pt x="0" y="1332089"/>
                </a:moveTo>
                <a:cubicBezTo>
                  <a:pt x="105363" y="1298222"/>
                  <a:pt x="211789" y="1267499"/>
                  <a:pt x="316089" y="1230489"/>
                </a:cubicBezTo>
                <a:cubicBezTo>
                  <a:pt x="328876" y="1225952"/>
                  <a:pt x="337821" y="1213979"/>
                  <a:pt x="349956" y="1207911"/>
                </a:cubicBezTo>
                <a:cubicBezTo>
                  <a:pt x="360599" y="1202589"/>
                  <a:pt x="372534" y="1200385"/>
                  <a:pt x="383823" y="1196622"/>
                </a:cubicBezTo>
                <a:cubicBezTo>
                  <a:pt x="395112" y="1185333"/>
                  <a:pt x="405425" y="1172976"/>
                  <a:pt x="417689" y="1162756"/>
                </a:cubicBezTo>
                <a:cubicBezTo>
                  <a:pt x="451163" y="1134861"/>
                  <a:pt x="457276" y="1141262"/>
                  <a:pt x="496712" y="1117600"/>
                </a:cubicBezTo>
                <a:cubicBezTo>
                  <a:pt x="519980" y="1103639"/>
                  <a:pt x="541867" y="1087496"/>
                  <a:pt x="564445" y="1072444"/>
                </a:cubicBezTo>
                <a:cubicBezTo>
                  <a:pt x="575734" y="1064918"/>
                  <a:pt x="586177" y="1055935"/>
                  <a:pt x="598312" y="1049867"/>
                </a:cubicBezTo>
                <a:cubicBezTo>
                  <a:pt x="628416" y="1034815"/>
                  <a:pt x="660619" y="1023381"/>
                  <a:pt x="688623" y="1004711"/>
                </a:cubicBezTo>
                <a:cubicBezTo>
                  <a:pt x="699912" y="997185"/>
                  <a:pt x="710091" y="987643"/>
                  <a:pt x="722489" y="982133"/>
                </a:cubicBezTo>
                <a:cubicBezTo>
                  <a:pt x="744237" y="972467"/>
                  <a:pt x="790223" y="959556"/>
                  <a:pt x="790223" y="959556"/>
                </a:cubicBezTo>
                <a:cubicBezTo>
                  <a:pt x="801512" y="952030"/>
                  <a:pt x="811954" y="943046"/>
                  <a:pt x="824089" y="936978"/>
                </a:cubicBezTo>
                <a:cubicBezTo>
                  <a:pt x="834732" y="931656"/>
                  <a:pt x="846056" y="925689"/>
                  <a:pt x="857956" y="925689"/>
                </a:cubicBezTo>
                <a:cubicBezTo>
                  <a:pt x="974669" y="925689"/>
                  <a:pt x="1091260" y="933215"/>
                  <a:pt x="1207912" y="936978"/>
                </a:cubicBezTo>
                <a:cubicBezTo>
                  <a:pt x="1272111" y="1001177"/>
                  <a:pt x="1210295" y="949458"/>
                  <a:pt x="1275645" y="982133"/>
                </a:cubicBezTo>
                <a:cubicBezTo>
                  <a:pt x="1287780" y="988201"/>
                  <a:pt x="1299089" y="996025"/>
                  <a:pt x="1309512" y="1004711"/>
                </a:cubicBezTo>
                <a:cubicBezTo>
                  <a:pt x="1321776" y="1014932"/>
                  <a:pt x="1329099" y="1031438"/>
                  <a:pt x="1343378" y="1038578"/>
                </a:cubicBezTo>
                <a:cubicBezTo>
                  <a:pt x="1360540" y="1047159"/>
                  <a:pt x="1381008" y="1046104"/>
                  <a:pt x="1399823" y="1049867"/>
                </a:cubicBezTo>
                <a:cubicBezTo>
                  <a:pt x="1433123" y="1072067"/>
                  <a:pt x="1440393" y="1073715"/>
                  <a:pt x="1467556" y="1106311"/>
                </a:cubicBezTo>
                <a:cubicBezTo>
                  <a:pt x="1476242" y="1116734"/>
                  <a:pt x="1482154" y="1129205"/>
                  <a:pt x="1490134" y="1140178"/>
                </a:cubicBezTo>
                <a:cubicBezTo>
                  <a:pt x="1512267" y="1170610"/>
                  <a:pt x="1557867" y="1230489"/>
                  <a:pt x="1557867" y="1230489"/>
                </a:cubicBezTo>
                <a:cubicBezTo>
                  <a:pt x="1561630" y="1241778"/>
                  <a:pt x="1563834" y="1253713"/>
                  <a:pt x="1569156" y="1264356"/>
                </a:cubicBezTo>
                <a:cubicBezTo>
                  <a:pt x="1575224" y="1276491"/>
                  <a:pt x="1586389" y="1285752"/>
                  <a:pt x="1591734" y="1298222"/>
                </a:cubicBezTo>
                <a:cubicBezTo>
                  <a:pt x="1597846" y="1312483"/>
                  <a:pt x="1596911" y="1329117"/>
                  <a:pt x="1603023" y="1343378"/>
                </a:cubicBezTo>
                <a:cubicBezTo>
                  <a:pt x="1608367" y="1355848"/>
                  <a:pt x="1618869" y="1365464"/>
                  <a:pt x="1625600" y="1377244"/>
                </a:cubicBezTo>
                <a:cubicBezTo>
                  <a:pt x="1633949" y="1391855"/>
                  <a:pt x="1641928" y="1406775"/>
                  <a:pt x="1648178" y="1422400"/>
                </a:cubicBezTo>
                <a:lnTo>
                  <a:pt x="1682045" y="1524000"/>
                </a:lnTo>
                <a:cubicBezTo>
                  <a:pt x="1685808" y="1535289"/>
                  <a:pt x="1684920" y="1549453"/>
                  <a:pt x="1693334" y="1557867"/>
                </a:cubicBezTo>
                <a:cubicBezTo>
                  <a:pt x="1792274" y="1656807"/>
                  <a:pt x="1671194" y="1531299"/>
                  <a:pt x="1749778" y="1625600"/>
                </a:cubicBezTo>
                <a:cubicBezTo>
                  <a:pt x="1776942" y="1658197"/>
                  <a:pt x="1784211" y="1659844"/>
                  <a:pt x="1817512" y="1682044"/>
                </a:cubicBezTo>
                <a:cubicBezTo>
                  <a:pt x="1857194" y="1741570"/>
                  <a:pt x="1817207" y="1698041"/>
                  <a:pt x="1885245" y="1727200"/>
                </a:cubicBezTo>
                <a:cubicBezTo>
                  <a:pt x="1897716" y="1732545"/>
                  <a:pt x="1906977" y="1743710"/>
                  <a:pt x="1919112" y="1749778"/>
                </a:cubicBezTo>
                <a:cubicBezTo>
                  <a:pt x="1942255" y="1761350"/>
                  <a:pt x="1987953" y="1768062"/>
                  <a:pt x="2009423" y="1772356"/>
                </a:cubicBezTo>
                <a:cubicBezTo>
                  <a:pt x="2211941" y="1766219"/>
                  <a:pt x="2284600" y="1790496"/>
                  <a:pt x="2427112" y="1749778"/>
                </a:cubicBezTo>
                <a:cubicBezTo>
                  <a:pt x="2438553" y="1746509"/>
                  <a:pt x="2450041" y="1743176"/>
                  <a:pt x="2460978" y="1738489"/>
                </a:cubicBezTo>
                <a:cubicBezTo>
                  <a:pt x="2476446" y="1731860"/>
                  <a:pt x="2491082" y="1723437"/>
                  <a:pt x="2506134" y="1715911"/>
                </a:cubicBezTo>
                <a:cubicBezTo>
                  <a:pt x="2513660" y="1704622"/>
                  <a:pt x="2520826" y="1693085"/>
                  <a:pt x="2528712" y="1682044"/>
                </a:cubicBezTo>
                <a:cubicBezTo>
                  <a:pt x="2539648" y="1666734"/>
                  <a:pt x="2553243" y="1653225"/>
                  <a:pt x="2562578" y="1636889"/>
                </a:cubicBezTo>
                <a:cubicBezTo>
                  <a:pt x="2579800" y="1606751"/>
                  <a:pt x="2565394" y="1593996"/>
                  <a:pt x="2596445" y="1569156"/>
                </a:cubicBezTo>
                <a:cubicBezTo>
                  <a:pt x="2605737" y="1561722"/>
                  <a:pt x="2619023" y="1561630"/>
                  <a:pt x="2630312" y="1557867"/>
                </a:cubicBezTo>
                <a:lnTo>
                  <a:pt x="2698045" y="1512711"/>
                </a:lnTo>
                <a:lnTo>
                  <a:pt x="2731912" y="1490133"/>
                </a:lnTo>
                <a:cubicBezTo>
                  <a:pt x="2735675" y="1478844"/>
                  <a:pt x="2737879" y="1466910"/>
                  <a:pt x="2743200" y="1456267"/>
                </a:cubicBezTo>
                <a:cubicBezTo>
                  <a:pt x="2755059" y="1432549"/>
                  <a:pt x="2779218" y="1404421"/>
                  <a:pt x="2799645" y="1388533"/>
                </a:cubicBezTo>
                <a:cubicBezTo>
                  <a:pt x="2821064" y="1371874"/>
                  <a:pt x="2867378" y="1343378"/>
                  <a:pt x="2867378" y="1343378"/>
                </a:cubicBezTo>
                <a:cubicBezTo>
                  <a:pt x="2871141" y="1332089"/>
                  <a:pt x="2873345" y="1320154"/>
                  <a:pt x="2878667" y="1309511"/>
                </a:cubicBezTo>
                <a:cubicBezTo>
                  <a:pt x="2894384" y="1278076"/>
                  <a:pt x="2910144" y="1266745"/>
                  <a:pt x="2935112" y="1241778"/>
                </a:cubicBezTo>
                <a:cubicBezTo>
                  <a:pt x="2963481" y="1156663"/>
                  <a:pt x="2925215" y="1261568"/>
                  <a:pt x="2968978" y="1174044"/>
                </a:cubicBezTo>
                <a:cubicBezTo>
                  <a:pt x="2974300" y="1163401"/>
                  <a:pt x="2972833" y="1149470"/>
                  <a:pt x="2980267" y="1140178"/>
                </a:cubicBezTo>
                <a:cubicBezTo>
                  <a:pt x="2988743" y="1129583"/>
                  <a:pt x="3002845" y="1125126"/>
                  <a:pt x="3014134" y="1117600"/>
                </a:cubicBezTo>
                <a:cubicBezTo>
                  <a:pt x="3040977" y="1037072"/>
                  <a:pt x="3002915" y="1134429"/>
                  <a:pt x="3059289" y="1049867"/>
                </a:cubicBezTo>
                <a:cubicBezTo>
                  <a:pt x="3124638" y="951843"/>
                  <a:pt x="2996408" y="1090170"/>
                  <a:pt x="3104445" y="982133"/>
                </a:cubicBezTo>
                <a:cubicBezTo>
                  <a:pt x="3116209" y="946843"/>
                  <a:pt x="3127619" y="902712"/>
                  <a:pt x="3160889" y="880533"/>
                </a:cubicBezTo>
                <a:lnTo>
                  <a:pt x="3194756" y="857956"/>
                </a:lnTo>
                <a:cubicBezTo>
                  <a:pt x="3202282" y="846667"/>
                  <a:pt x="3207740" y="833683"/>
                  <a:pt x="3217334" y="824089"/>
                </a:cubicBezTo>
                <a:cubicBezTo>
                  <a:pt x="3249686" y="791736"/>
                  <a:pt x="3248340" y="808585"/>
                  <a:pt x="3285067" y="790222"/>
                </a:cubicBezTo>
                <a:cubicBezTo>
                  <a:pt x="3297202" y="784154"/>
                  <a:pt x="3305938" y="771543"/>
                  <a:pt x="3318934" y="767644"/>
                </a:cubicBezTo>
                <a:cubicBezTo>
                  <a:pt x="3344420" y="759998"/>
                  <a:pt x="3371674" y="760506"/>
                  <a:pt x="3397956" y="756356"/>
                </a:cubicBezTo>
                <a:lnTo>
                  <a:pt x="3533423" y="733778"/>
                </a:lnTo>
                <a:cubicBezTo>
                  <a:pt x="3563972" y="713411"/>
                  <a:pt x="3576636" y="702946"/>
                  <a:pt x="3612445" y="688622"/>
                </a:cubicBezTo>
                <a:cubicBezTo>
                  <a:pt x="3634542" y="679783"/>
                  <a:pt x="3657600" y="673570"/>
                  <a:pt x="3680178" y="666044"/>
                </a:cubicBezTo>
                <a:lnTo>
                  <a:pt x="3714045" y="654756"/>
                </a:lnTo>
                <a:cubicBezTo>
                  <a:pt x="3799071" y="598072"/>
                  <a:pt x="3691010" y="664628"/>
                  <a:pt x="3793067" y="620889"/>
                </a:cubicBezTo>
                <a:cubicBezTo>
                  <a:pt x="3805538" y="615544"/>
                  <a:pt x="3814536" y="603821"/>
                  <a:pt x="3826934" y="598311"/>
                </a:cubicBezTo>
                <a:cubicBezTo>
                  <a:pt x="3848682" y="588645"/>
                  <a:pt x="3872089" y="583259"/>
                  <a:pt x="3894667" y="575733"/>
                </a:cubicBezTo>
                <a:lnTo>
                  <a:pt x="3928534" y="564444"/>
                </a:lnTo>
                <a:lnTo>
                  <a:pt x="3962400" y="553156"/>
                </a:lnTo>
                <a:cubicBezTo>
                  <a:pt x="3973689" y="545630"/>
                  <a:pt x="3986673" y="540172"/>
                  <a:pt x="3996267" y="530578"/>
                </a:cubicBezTo>
                <a:cubicBezTo>
                  <a:pt x="4033392" y="493453"/>
                  <a:pt x="4017344" y="473113"/>
                  <a:pt x="4030134" y="417689"/>
                </a:cubicBezTo>
                <a:cubicBezTo>
                  <a:pt x="4035485" y="394499"/>
                  <a:pt x="4030134" y="357482"/>
                  <a:pt x="4052712" y="349956"/>
                </a:cubicBezTo>
                <a:cubicBezTo>
                  <a:pt x="4064001" y="346193"/>
                  <a:pt x="4076176" y="344446"/>
                  <a:pt x="4086578" y="338667"/>
                </a:cubicBezTo>
                <a:cubicBezTo>
                  <a:pt x="4110299" y="325489"/>
                  <a:pt x="4154312" y="293511"/>
                  <a:pt x="4154312" y="293511"/>
                </a:cubicBezTo>
                <a:cubicBezTo>
                  <a:pt x="4236014" y="170953"/>
                  <a:pt x="4114001" y="344572"/>
                  <a:pt x="4210756" y="237067"/>
                </a:cubicBezTo>
                <a:cubicBezTo>
                  <a:pt x="4247718" y="195998"/>
                  <a:pt x="4254779" y="140073"/>
                  <a:pt x="4312356" y="135467"/>
                </a:cubicBezTo>
                <a:cubicBezTo>
                  <a:pt x="4394963" y="128858"/>
                  <a:pt x="4477927" y="127941"/>
                  <a:pt x="4560712" y="124178"/>
                </a:cubicBezTo>
                <a:cubicBezTo>
                  <a:pt x="4619107" y="112499"/>
                  <a:pt x="4636063" y="116558"/>
                  <a:pt x="4684889" y="67733"/>
                </a:cubicBezTo>
                <a:cubicBezTo>
                  <a:pt x="4696178" y="56444"/>
                  <a:pt x="4708535" y="46131"/>
                  <a:pt x="4718756" y="33867"/>
                </a:cubicBezTo>
                <a:cubicBezTo>
                  <a:pt x="4727442" y="23444"/>
                  <a:pt x="4741334" y="0"/>
                  <a:pt x="4741334" y="0"/>
                </a:cubicBezTo>
              </a:path>
            </a:pathLst>
          </a:custGeom>
          <a:ln w="38100">
            <a:headEnd type="oval"/>
            <a:tailEnd type="diamond"/>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sp>
        <p:nvSpPr>
          <p:cNvPr id="9" name="Freeform 8"/>
          <p:cNvSpPr/>
          <p:nvPr/>
        </p:nvSpPr>
        <p:spPr>
          <a:xfrm>
            <a:off x="5336310" y="2404533"/>
            <a:ext cx="838855" cy="304800"/>
          </a:xfrm>
          <a:custGeom>
            <a:avLst/>
            <a:gdLst>
              <a:gd name="connsiteX0" fmla="*/ 82357 w 838855"/>
              <a:gd name="connsiteY0" fmla="*/ 112889 h 304800"/>
              <a:gd name="connsiteX1" fmla="*/ 82357 w 838855"/>
              <a:gd name="connsiteY1" fmla="*/ 112889 h 304800"/>
              <a:gd name="connsiteX2" fmla="*/ 3334 w 838855"/>
              <a:gd name="connsiteY2" fmla="*/ 203200 h 304800"/>
              <a:gd name="connsiteX3" fmla="*/ 59779 w 838855"/>
              <a:gd name="connsiteY3" fmla="*/ 293511 h 304800"/>
              <a:gd name="connsiteX4" fmla="*/ 93646 w 838855"/>
              <a:gd name="connsiteY4" fmla="*/ 304800 h 304800"/>
              <a:gd name="connsiteX5" fmla="*/ 274268 w 838855"/>
              <a:gd name="connsiteY5" fmla="*/ 293511 h 304800"/>
              <a:gd name="connsiteX6" fmla="*/ 342001 w 838855"/>
              <a:gd name="connsiteY6" fmla="*/ 248356 h 304800"/>
              <a:gd name="connsiteX7" fmla="*/ 409734 w 838855"/>
              <a:gd name="connsiteY7" fmla="*/ 203200 h 304800"/>
              <a:gd name="connsiteX8" fmla="*/ 477468 w 838855"/>
              <a:gd name="connsiteY8" fmla="*/ 169334 h 304800"/>
              <a:gd name="connsiteX9" fmla="*/ 804846 w 838855"/>
              <a:gd name="connsiteY9" fmla="*/ 158045 h 304800"/>
              <a:gd name="connsiteX10" fmla="*/ 838712 w 838855"/>
              <a:gd name="connsiteY10" fmla="*/ 90311 h 304800"/>
              <a:gd name="connsiteX11" fmla="*/ 827423 w 838855"/>
              <a:gd name="connsiteY11" fmla="*/ 33867 h 304800"/>
              <a:gd name="connsiteX12" fmla="*/ 759690 w 838855"/>
              <a:gd name="connsiteY12" fmla="*/ 11289 h 304800"/>
              <a:gd name="connsiteX13" fmla="*/ 725823 w 838855"/>
              <a:gd name="connsiteY13" fmla="*/ 0 h 304800"/>
              <a:gd name="connsiteX14" fmla="*/ 533912 w 838855"/>
              <a:gd name="connsiteY14" fmla="*/ 11289 h 304800"/>
              <a:gd name="connsiteX15" fmla="*/ 500046 w 838855"/>
              <a:gd name="connsiteY15" fmla="*/ 45156 h 304800"/>
              <a:gd name="connsiteX16" fmla="*/ 466179 w 838855"/>
              <a:gd name="connsiteY16" fmla="*/ 56445 h 304800"/>
              <a:gd name="connsiteX17" fmla="*/ 398446 w 838855"/>
              <a:gd name="connsiteY17" fmla="*/ 67734 h 304800"/>
              <a:gd name="connsiteX18" fmla="*/ 342001 w 838855"/>
              <a:gd name="connsiteY18" fmla="*/ 79023 h 304800"/>
              <a:gd name="connsiteX19" fmla="*/ 274268 w 838855"/>
              <a:gd name="connsiteY19" fmla="*/ 90311 h 304800"/>
              <a:gd name="connsiteX20" fmla="*/ 229112 w 838855"/>
              <a:gd name="connsiteY20" fmla="*/ 101600 h 304800"/>
              <a:gd name="connsiteX21" fmla="*/ 82357 w 838855"/>
              <a:gd name="connsiteY21" fmla="*/ 112889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38855" h="304800">
                <a:moveTo>
                  <a:pt x="82357" y="112889"/>
                </a:moveTo>
                <a:lnTo>
                  <a:pt x="82357" y="112889"/>
                </a:lnTo>
                <a:cubicBezTo>
                  <a:pt x="56016" y="142993"/>
                  <a:pt x="16788" y="165529"/>
                  <a:pt x="3334" y="203200"/>
                </a:cubicBezTo>
                <a:cubicBezTo>
                  <a:pt x="-12267" y="246882"/>
                  <a:pt x="30320" y="278782"/>
                  <a:pt x="59779" y="293511"/>
                </a:cubicBezTo>
                <a:cubicBezTo>
                  <a:pt x="70422" y="298833"/>
                  <a:pt x="82357" y="301037"/>
                  <a:pt x="93646" y="304800"/>
                </a:cubicBezTo>
                <a:cubicBezTo>
                  <a:pt x="153853" y="301037"/>
                  <a:pt x="215443" y="306880"/>
                  <a:pt x="274268" y="293511"/>
                </a:cubicBezTo>
                <a:cubicBezTo>
                  <a:pt x="300728" y="287497"/>
                  <a:pt x="319423" y="263408"/>
                  <a:pt x="342001" y="248356"/>
                </a:cubicBezTo>
                <a:lnTo>
                  <a:pt x="409734" y="203200"/>
                </a:lnTo>
                <a:cubicBezTo>
                  <a:pt x="429612" y="189948"/>
                  <a:pt x="451683" y="170946"/>
                  <a:pt x="477468" y="169334"/>
                </a:cubicBezTo>
                <a:cubicBezTo>
                  <a:pt x="586446" y="162523"/>
                  <a:pt x="695720" y="161808"/>
                  <a:pt x="804846" y="158045"/>
                </a:cubicBezTo>
                <a:cubicBezTo>
                  <a:pt x="816261" y="140922"/>
                  <a:pt x="838712" y="113679"/>
                  <a:pt x="838712" y="90311"/>
                </a:cubicBezTo>
                <a:cubicBezTo>
                  <a:pt x="838712" y="71124"/>
                  <a:pt x="840990" y="47434"/>
                  <a:pt x="827423" y="33867"/>
                </a:cubicBezTo>
                <a:cubicBezTo>
                  <a:pt x="810595" y="17039"/>
                  <a:pt x="782268" y="18815"/>
                  <a:pt x="759690" y="11289"/>
                </a:cubicBezTo>
                <a:lnTo>
                  <a:pt x="725823" y="0"/>
                </a:lnTo>
                <a:cubicBezTo>
                  <a:pt x="661853" y="3763"/>
                  <a:pt x="596748" y="-1278"/>
                  <a:pt x="533912" y="11289"/>
                </a:cubicBezTo>
                <a:cubicBezTo>
                  <a:pt x="518257" y="14420"/>
                  <a:pt x="513329" y="36300"/>
                  <a:pt x="500046" y="45156"/>
                </a:cubicBezTo>
                <a:cubicBezTo>
                  <a:pt x="490145" y="51757"/>
                  <a:pt x="477795" y="53864"/>
                  <a:pt x="466179" y="56445"/>
                </a:cubicBezTo>
                <a:cubicBezTo>
                  <a:pt x="443835" y="61410"/>
                  <a:pt x="420966" y="63639"/>
                  <a:pt x="398446" y="67734"/>
                </a:cubicBezTo>
                <a:cubicBezTo>
                  <a:pt x="379568" y="71166"/>
                  <a:pt x="360879" y="75591"/>
                  <a:pt x="342001" y="79023"/>
                </a:cubicBezTo>
                <a:cubicBezTo>
                  <a:pt x="319481" y="83117"/>
                  <a:pt x="296713" y="85822"/>
                  <a:pt x="274268" y="90311"/>
                </a:cubicBezTo>
                <a:cubicBezTo>
                  <a:pt x="259054" y="93354"/>
                  <a:pt x="244447" y="99241"/>
                  <a:pt x="229112" y="101600"/>
                </a:cubicBezTo>
                <a:cubicBezTo>
                  <a:pt x="116824" y="118875"/>
                  <a:pt x="106816" y="111008"/>
                  <a:pt x="82357" y="112889"/>
                </a:cubicBezTo>
                <a:close/>
              </a:path>
            </a:pathLst>
          </a:custGeom>
          <a:solidFill>
            <a:srgbClr val="92D050">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Freeform 9"/>
          <p:cNvSpPr/>
          <p:nvPr/>
        </p:nvSpPr>
        <p:spPr>
          <a:xfrm>
            <a:off x="6366933" y="2168737"/>
            <a:ext cx="282223" cy="269663"/>
          </a:xfrm>
          <a:custGeom>
            <a:avLst/>
            <a:gdLst>
              <a:gd name="connsiteX0" fmla="*/ 146756 w 282223"/>
              <a:gd name="connsiteY0" fmla="*/ 66463 h 269663"/>
              <a:gd name="connsiteX1" fmla="*/ 146756 w 282223"/>
              <a:gd name="connsiteY1" fmla="*/ 66463 h 269663"/>
              <a:gd name="connsiteX2" fmla="*/ 0 w 282223"/>
              <a:gd name="connsiteY2" fmla="*/ 190641 h 269663"/>
              <a:gd name="connsiteX3" fmla="*/ 11289 w 282223"/>
              <a:gd name="connsiteY3" fmla="*/ 247085 h 269663"/>
              <a:gd name="connsiteX4" fmla="*/ 45156 w 282223"/>
              <a:gd name="connsiteY4" fmla="*/ 269663 h 269663"/>
              <a:gd name="connsiteX5" fmla="*/ 203200 w 282223"/>
              <a:gd name="connsiteY5" fmla="*/ 224507 h 269663"/>
              <a:gd name="connsiteX6" fmla="*/ 225778 w 282223"/>
              <a:gd name="connsiteY6" fmla="*/ 190641 h 269663"/>
              <a:gd name="connsiteX7" fmla="*/ 237067 w 282223"/>
              <a:gd name="connsiteY7" fmla="*/ 156774 h 269663"/>
              <a:gd name="connsiteX8" fmla="*/ 282223 w 282223"/>
              <a:gd name="connsiteY8" fmla="*/ 111619 h 269663"/>
              <a:gd name="connsiteX9" fmla="*/ 270934 w 282223"/>
              <a:gd name="connsiteY9" fmla="*/ 10019 h 269663"/>
              <a:gd name="connsiteX10" fmla="*/ 203200 w 282223"/>
              <a:gd name="connsiteY10" fmla="*/ 55174 h 269663"/>
              <a:gd name="connsiteX11" fmla="*/ 146756 w 282223"/>
              <a:gd name="connsiteY11" fmla="*/ 66463 h 26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223" h="269663">
                <a:moveTo>
                  <a:pt x="146756" y="66463"/>
                </a:moveTo>
                <a:lnTo>
                  <a:pt x="146756" y="66463"/>
                </a:lnTo>
                <a:cubicBezTo>
                  <a:pt x="78645" y="106194"/>
                  <a:pt x="0" y="108750"/>
                  <a:pt x="0" y="190641"/>
                </a:cubicBezTo>
                <a:cubicBezTo>
                  <a:pt x="0" y="209828"/>
                  <a:pt x="1769" y="230426"/>
                  <a:pt x="11289" y="247085"/>
                </a:cubicBezTo>
                <a:cubicBezTo>
                  <a:pt x="18021" y="258865"/>
                  <a:pt x="33867" y="262137"/>
                  <a:pt x="45156" y="269663"/>
                </a:cubicBezTo>
                <a:cubicBezTo>
                  <a:pt x="155541" y="259628"/>
                  <a:pt x="151350" y="286727"/>
                  <a:pt x="203200" y="224507"/>
                </a:cubicBezTo>
                <a:cubicBezTo>
                  <a:pt x="211886" y="214084"/>
                  <a:pt x="218252" y="201930"/>
                  <a:pt x="225778" y="190641"/>
                </a:cubicBezTo>
                <a:cubicBezTo>
                  <a:pt x="229541" y="179352"/>
                  <a:pt x="228653" y="165188"/>
                  <a:pt x="237067" y="156774"/>
                </a:cubicBezTo>
                <a:cubicBezTo>
                  <a:pt x="297275" y="96566"/>
                  <a:pt x="252119" y="201929"/>
                  <a:pt x="282223" y="111619"/>
                </a:cubicBezTo>
                <a:cubicBezTo>
                  <a:pt x="278460" y="77752"/>
                  <a:pt x="288994" y="38915"/>
                  <a:pt x="270934" y="10019"/>
                </a:cubicBezTo>
                <a:cubicBezTo>
                  <a:pt x="247168" y="-28007"/>
                  <a:pt x="204169" y="54399"/>
                  <a:pt x="203200" y="55174"/>
                </a:cubicBezTo>
                <a:cubicBezTo>
                  <a:pt x="193908" y="62608"/>
                  <a:pt x="156163" y="64582"/>
                  <a:pt x="146756" y="66463"/>
                </a:cubicBezTo>
                <a:close/>
              </a:path>
            </a:pathLst>
          </a:custGeom>
          <a:solidFill>
            <a:srgbClr val="92D050">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Freeform 10"/>
          <p:cNvSpPr/>
          <p:nvPr/>
        </p:nvSpPr>
        <p:spPr>
          <a:xfrm>
            <a:off x="6897511" y="1964267"/>
            <a:ext cx="431424" cy="361244"/>
          </a:xfrm>
          <a:custGeom>
            <a:avLst/>
            <a:gdLst>
              <a:gd name="connsiteX0" fmla="*/ 203200 w 431424"/>
              <a:gd name="connsiteY0" fmla="*/ 361244 h 361244"/>
              <a:gd name="connsiteX1" fmla="*/ 203200 w 431424"/>
              <a:gd name="connsiteY1" fmla="*/ 361244 h 361244"/>
              <a:gd name="connsiteX2" fmla="*/ 22578 w 431424"/>
              <a:gd name="connsiteY2" fmla="*/ 293511 h 361244"/>
              <a:gd name="connsiteX3" fmla="*/ 0 w 431424"/>
              <a:gd name="connsiteY3" fmla="*/ 259644 h 361244"/>
              <a:gd name="connsiteX4" fmla="*/ 11289 w 431424"/>
              <a:gd name="connsiteY4" fmla="*/ 203200 h 361244"/>
              <a:gd name="connsiteX5" fmla="*/ 45156 w 431424"/>
              <a:gd name="connsiteY5" fmla="*/ 191911 h 361244"/>
              <a:gd name="connsiteX6" fmla="*/ 79022 w 431424"/>
              <a:gd name="connsiteY6" fmla="*/ 169333 h 361244"/>
              <a:gd name="connsiteX7" fmla="*/ 112889 w 431424"/>
              <a:gd name="connsiteY7" fmla="*/ 101600 h 361244"/>
              <a:gd name="connsiteX8" fmla="*/ 169333 w 431424"/>
              <a:gd name="connsiteY8" fmla="*/ 0 h 361244"/>
              <a:gd name="connsiteX9" fmla="*/ 214489 w 431424"/>
              <a:gd name="connsiteY9" fmla="*/ 11289 h 361244"/>
              <a:gd name="connsiteX10" fmla="*/ 191911 w 431424"/>
              <a:gd name="connsiteY10" fmla="*/ 180622 h 361244"/>
              <a:gd name="connsiteX11" fmla="*/ 203200 w 431424"/>
              <a:gd name="connsiteY11" fmla="*/ 214489 h 361244"/>
              <a:gd name="connsiteX12" fmla="*/ 395111 w 431424"/>
              <a:gd name="connsiteY12" fmla="*/ 225777 h 361244"/>
              <a:gd name="connsiteX13" fmla="*/ 428978 w 431424"/>
              <a:gd name="connsiteY13" fmla="*/ 237066 h 361244"/>
              <a:gd name="connsiteX14" fmla="*/ 417689 w 431424"/>
              <a:gd name="connsiteY14" fmla="*/ 327377 h 361244"/>
              <a:gd name="connsiteX15" fmla="*/ 203200 w 431424"/>
              <a:gd name="connsiteY15" fmla="*/ 361244 h 361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1424" h="361244">
                <a:moveTo>
                  <a:pt x="203200" y="361244"/>
                </a:moveTo>
                <a:lnTo>
                  <a:pt x="203200" y="361244"/>
                </a:lnTo>
                <a:cubicBezTo>
                  <a:pt x="182338" y="354825"/>
                  <a:pt x="62220" y="333153"/>
                  <a:pt x="22578" y="293511"/>
                </a:cubicBezTo>
                <a:cubicBezTo>
                  <a:pt x="12984" y="283917"/>
                  <a:pt x="7526" y="270933"/>
                  <a:pt x="0" y="259644"/>
                </a:cubicBezTo>
                <a:cubicBezTo>
                  <a:pt x="3763" y="240829"/>
                  <a:pt x="646" y="219165"/>
                  <a:pt x="11289" y="203200"/>
                </a:cubicBezTo>
                <a:cubicBezTo>
                  <a:pt x="17890" y="193299"/>
                  <a:pt x="34513" y="197233"/>
                  <a:pt x="45156" y="191911"/>
                </a:cubicBezTo>
                <a:cubicBezTo>
                  <a:pt x="57291" y="185843"/>
                  <a:pt x="67733" y="176859"/>
                  <a:pt x="79022" y="169333"/>
                </a:cubicBezTo>
                <a:cubicBezTo>
                  <a:pt x="120193" y="45819"/>
                  <a:pt x="54531" y="232904"/>
                  <a:pt x="112889" y="101600"/>
                </a:cubicBezTo>
                <a:cubicBezTo>
                  <a:pt x="157092" y="2144"/>
                  <a:pt x="107519" y="61814"/>
                  <a:pt x="169333" y="0"/>
                </a:cubicBezTo>
                <a:cubicBezTo>
                  <a:pt x="184385" y="3763"/>
                  <a:pt x="211000" y="-3829"/>
                  <a:pt x="214489" y="11289"/>
                </a:cubicBezTo>
                <a:cubicBezTo>
                  <a:pt x="229556" y="76580"/>
                  <a:pt x="210348" y="125312"/>
                  <a:pt x="191911" y="180622"/>
                </a:cubicBezTo>
                <a:cubicBezTo>
                  <a:pt x="195674" y="191911"/>
                  <a:pt x="191584" y="211908"/>
                  <a:pt x="203200" y="214489"/>
                </a:cubicBezTo>
                <a:cubicBezTo>
                  <a:pt x="265755" y="228390"/>
                  <a:pt x="331348" y="219401"/>
                  <a:pt x="395111" y="225777"/>
                </a:cubicBezTo>
                <a:cubicBezTo>
                  <a:pt x="406952" y="226961"/>
                  <a:pt x="417689" y="233303"/>
                  <a:pt x="428978" y="237066"/>
                </a:cubicBezTo>
                <a:cubicBezTo>
                  <a:pt x="425215" y="267170"/>
                  <a:pt x="442633" y="310108"/>
                  <a:pt x="417689" y="327377"/>
                </a:cubicBezTo>
                <a:cubicBezTo>
                  <a:pt x="396869" y="341791"/>
                  <a:pt x="238948" y="355599"/>
                  <a:pt x="203200" y="361244"/>
                </a:cubicBezTo>
                <a:close/>
              </a:path>
            </a:pathLst>
          </a:custGeom>
          <a:solidFill>
            <a:srgbClr val="92D050">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Freeform 12"/>
          <p:cNvSpPr/>
          <p:nvPr/>
        </p:nvSpPr>
        <p:spPr>
          <a:xfrm>
            <a:off x="8814614" y="4594578"/>
            <a:ext cx="1406608" cy="1017392"/>
          </a:xfrm>
          <a:custGeom>
            <a:avLst/>
            <a:gdLst>
              <a:gd name="connsiteX0" fmla="*/ 306808 w 1406608"/>
              <a:gd name="connsiteY0" fmla="*/ 0 h 1017392"/>
              <a:gd name="connsiteX1" fmla="*/ 306808 w 1406608"/>
              <a:gd name="connsiteY1" fmla="*/ 0 h 1017392"/>
              <a:gd name="connsiteX2" fmla="*/ 261653 w 1406608"/>
              <a:gd name="connsiteY2" fmla="*/ 124178 h 1017392"/>
              <a:gd name="connsiteX3" fmla="*/ 227786 w 1406608"/>
              <a:gd name="connsiteY3" fmla="*/ 146755 h 1017392"/>
              <a:gd name="connsiteX4" fmla="*/ 205208 w 1406608"/>
              <a:gd name="connsiteY4" fmla="*/ 180622 h 1017392"/>
              <a:gd name="connsiteX5" fmla="*/ 171342 w 1406608"/>
              <a:gd name="connsiteY5" fmla="*/ 225778 h 1017392"/>
              <a:gd name="connsiteX6" fmla="*/ 92319 w 1406608"/>
              <a:gd name="connsiteY6" fmla="*/ 327378 h 1017392"/>
              <a:gd name="connsiteX7" fmla="*/ 69742 w 1406608"/>
              <a:gd name="connsiteY7" fmla="*/ 395111 h 1017392"/>
              <a:gd name="connsiteX8" fmla="*/ 58453 w 1406608"/>
              <a:gd name="connsiteY8" fmla="*/ 428978 h 1017392"/>
              <a:gd name="connsiteX9" fmla="*/ 35875 w 1406608"/>
              <a:gd name="connsiteY9" fmla="*/ 462844 h 1017392"/>
              <a:gd name="connsiteX10" fmla="*/ 24586 w 1406608"/>
              <a:gd name="connsiteY10" fmla="*/ 496711 h 1017392"/>
              <a:gd name="connsiteX11" fmla="*/ 13297 w 1406608"/>
              <a:gd name="connsiteY11" fmla="*/ 564444 h 1017392"/>
              <a:gd name="connsiteX12" fmla="*/ 47164 w 1406608"/>
              <a:gd name="connsiteY12" fmla="*/ 575733 h 1017392"/>
              <a:gd name="connsiteX13" fmla="*/ 81030 w 1406608"/>
              <a:gd name="connsiteY13" fmla="*/ 598311 h 1017392"/>
              <a:gd name="connsiteX14" fmla="*/ 261653 w 1406608"/>
              <a:gd name="connsiteY14" fmla="*/ 632178 h 1017392"/>
              <a:gd name="connsiteX15" fmla="*/ 340675 w 1406608"/>
              <a:gd name="connsiteY15" fmla="*/ 654755 h 1017392"/>
              <a:gd name="connsiteX16" fmla="*/ 385830 w 1406608"/>
              <a:gd name="connsiteY16" fmla="*/ 666044 h 1017392"/>
              <a:gd name="connsiteX17" fmla="*/ 487430 w 1406608"/>
              <a:gd name="connsiteY17" fmla="*/ 699911 h 1017392"/>
              <a:gd name="connsiteX18" fmla="*/ 555164 w 1406608"/>
              <a:gd name="connsiteY18" fmla="*/ 722489 h 1017392"/>
              <a:gd name="connsiteX19" fmla="*/ 589030 w 1406608"/>
              <a:gd name="connsiteY19" fmla="*/ 733778 h 1017392"/>
              <a:gd name="connsiteX20" fmla="*/ 679342 w 1406608"/>
              <a:gd name="connsiteY20" fmla="*/ 745066 h 1017392"/>
              <a:gd name="connsiteX21" fmla="*/ 747075 w 1406608"/>
              <a:gd name="connsiteY21" fmla="*/ 767644 h 1017392"/>
              <a:gd name="connsiteX22" fmla="*/ 780942 w 1406608"/>
              <a:gd name="connsiteY22" fmla="*/ 778933 h 1017392"/>
              <a:gd name="connsiteX23" fmla="*/ 848675 w 1406608"/>
              <a:gd name="connsiteY23" fmla="*/ 824089 h 1017392"/>
              <a:gd name="connsiteX24" fmla="*/ 961564 w 1406608"/>
              <a:gd name="connsiteY24" fmla="*/ 857955 h 1017392"/>
              <a:gd name="connsiteX25" fmla="*/ 1029297 w 1406608"/>
              <a:gd name="connsiteY25" fmla="*/ 880533 h 1017392"/>
              <a:gd name="connsiteX26" fmla="*/ 1063164 w 1406608"/>
              <a:gd name="connsiteY26" fmla="*/ 891822 h 1017392"/>
              <a:gd name="connsiteX27" fmla="*/ 1130897 w 1406608"/>
              <a:gd name="connsiteY27" fmla="*/ 925689 h 1017392"/>
              <a:gd name="connsiteX28" fmla="*/ 1164764 w 1406608"/>
              <a:gd name="connsiteY28" fmla="*/ 948266 h 1017392"/>
              <a:gd name="connsiteX29" fmla="*/ 1232497 w 1406608"/>
              <a:gd name="connsiteY29" fmla="*/ 970844 h 1017392"/>
              <a:gd name="connsiteX30" fmla="*/ 1311519 w 1406608"/>
              <a:gd name="connsiteY30" fmla="*/ 993422 h 1017392"/>
              <a:gd name="connsiteX31" fmla="*/ 1345386 w 1406608"/>
              <a:gd name="connsiteY31" fmla="*/ 1016000 h 1017392"/>
              <a:gd name="connsiteX32" fmla="*/ 1390542 w 1406608"/>
              <a:gd name="connsiteY32" fmla="*/ 936978 h 1017392"/>
              <a:gd name="connsiteX33" fmla="*/ 1356675 w 1406608"/>
              <a:gd name="connsiteY33" fmla="*/ 914400 h 1017392"/>
              <a:gd name="connsiteX34" fmla="*/ 1334097 w 1406608"/>
              <a:gd name="connsiteY34" fmla="*/ 880533 h 1017392"/>
              <a:gd name="connsiteX35" fmla="*/ 1266364 w 1406608"/>
              <a:gd name="connsiteY35" fmla="*/ 835378 h 1017392"/>
              <a:gd name="connsiteX36" fmla="*/ 1243786 w 1406608"/>
              <a:gd name="connsiteY36" fmla="*/ 801511 h 1017392"/>
              <a:gd name="connsiteX37" fmla="*/ 1176053 w 1406608"/>
              <a:gd name="connsiteY37" fmla="*/ 778933 h 1017392"/>
              <a:gd name="connsiteX38" fmla="*/ 1119608 w 1406608"/>
              <a:gd name="connsiteY38" fmla="*/ 733778 h 1017392"/>
              <a:gd name="connsiteX39" fmla="*/ 1063164 w 1406608"/>
              <a:gd name="connsiteY39" fmla="*/ 688622 h 1017392"/>
              <a:gd name="connsiteX40" fmla="*/ 1040586 w 1406608"/>
              <a:gd name="connsiteY40" fmla="*/ 654755 h 1017392"/>
              <a:gd name="connsiteX41" fmla="*/ 972853 w 1406608"/>
              <a:gd name="connsiteY41" fmla="*/ 609600 h 1017392"/>
              <a:gd name="connsiteX42" fmla="*/ 938986 w 1406608"/>
              <a:gd name="connsiteY42" fmla="*/ 587022 h 1017392"/>
              <a:gd name="connsiteX43" fmla="*/ 905119 w 1406608"/>
              <a:gd name="connsiteY43" fmla="*/ 564444 h 1017392"/>
              <a:gd name="connsiteX44" fmla="*/ 871253 w 1406608"/>
              <a:gd name="connsiteY44" fmla="*/ 541866 h 1017392"/>
              <a:gd name="connsiteX45" fmla="*/ 792230 w 1406608"/>
              <a:gd name="connsiteY45" fmla="*/ 440266 h 1017392"/>
              <a:gd name="connsiteX46" fmla="*/ 735786 w 1406608"/>
              <a:gd name="connsiteY46" fmla="*/ 383822 h 1017392"/>
              <a:gd name="connsiteX47" fmla="*/ 679342 w 1406608"/>
              <a:gd name="connsiteY47" fmla="*/ 327378 h 1017392"/>
              <a:gd name="connsiteX48" fmla="*/ 656764 w 1406608"/>
              <a:gd name="connsiteY48" fmla="*/ 293511 h 1017392"/>
              <a:gd name="connsiteX49" fmla="*/ 622897 w 1406608"/>
              <a:gd name="connsiteY49" fmla="*/ 270933 h 1017392"/>
              <a:gd name="connsiteX50" fmla="*/ 555164 w 1406608"/>
              <a:gd name="connsiteY50" fmla="*/ 214489 h 1017392"/>
              <a:gd name="connsiteX51" fmla="*/ 498719 w 1406608"/>
              <a:gd name="connsiteY51" fmla="*/ 169333 h 1017392"/>
              <a:gd name="connsiteX52" fmla="*/ 430986 w 1406608"/>
              <a:gd name="connsiteY52" fmla="*/ 124178 h 1017392"/>
              <a:gd name="connsiteX53" fmla="*/ 374542 w 1406608"/>
              <a:gd name="connsiteY53" fmla="*/ 56444 h 1017392"/>
              <a:gd name="connsiteX54" fmla="*/ 306808 w 1406608"/>
              <a:gd name="connsiteY54" fmla="*/ 0 h 1017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406608" h="1017392">
                <a:moveTo>
                  <a:pt x="306808" y="0"/>
                </a:moveTo>
                <a:lnTo>
                  <a:pt x="306808" y="0"/>
                </a:lnTo>
                <a:cubicBezTo>
                  <a:pt x="291756" y="41393"/>
                  <a:pt x="282534" y="85398"/>
                  <a:pt x="261653" y="124178"/>
                </a:cubicBezTo>
                <a:cubicBezTo>
                  <a:pt x="255221" y="136124"/>
                  <a:pt x="237380" y="137161"/>
                  <a:pt x="227786" y="146755"/>
                </a:cubicBezTo>
                <a:cubicBezTo>
                  <a:pt x="218192" y="156349"/>
                  <a:pt x="213094" y="169581"/>
                  <a:pt x="205208" y="180622"/>
                </a:cubicBezTo>
                <a:cubicBezTo>
                  <a:pt x="194272" y="195932"/>
                  <a:pt x="183586" y="211493"/>
                  <a:pt x="171342" y="225778"/>
                </a:cubicBezTo>
                <a:cubicBezTo>
                  <a:pt x="139463" y="262970"/>
                  <a:pt x="110338" y="273320"/>
                  <a:pt x="92319" y="327378"/>
                </a:cubicBezTo>
                <a:lnTo>
                  <a:pt x="69742" y="395111"/>
                </a:lnTo>
                <a:cubicBezTo>
                  <a:pt x="65979" y="406400"/>
                  <a:pt x="65054" y="419077"/>
                  <a:pt x="58453" y="428978"/>
                </a:cubicBezTo>
                <a:lnTo>
                  <a:pt x="35875" y="462844"/>
                </a:lnTo>
                <a:cubicBezTo>
                  <a:pt x="32112" y="474133"/>
                  <a:pt x="29908" y="486068"/>
                  <a:pt x="24586" y="496711"/>
                </a:cubicBezTo>
                <a:cubicBezTo>
                  <a:pt x="12113" y="521657"/>
                  <a:pt x="-16934" y="534214"/>
                  <a:pt x="13297" y="564444"/>
                </a:cubicBezTo>
                <a:cubicBezTo>
                  <a:pt x="21711" y="572858"/>
                  <a:pt x="35875" y="571970"/>
                  <a:pt x="47164" y="575733"/>
                </a:cubicBezTo>
                <a:cubicBezTo>
                  <a:pt x="58453" y="583259"/>
                  <a:pt x="68632" y="592801"/>
                  <a:pt x="81030" y="598311"/>
                </a:cubicBezTo>
                <a:cubicBezTo>
                  <a:pt x="151217" y="629505"/>
                  <a:pt x="178194" y="623832"/>
                  <a:pt x="261653" y="632178"/>
                </a:cubicBezTo>
                <a:cubicBezTo>
                  <a:pt x="402760" y="667452"/>
                  <a:pt x="227350" y="622376"/>
                  <a:pt x="340675" y="654755"/>
                </a:cubicBezTo>
                <a:cubicBezTo>
                  <a:pt x="355593" y="659017"/>
                  <a:pt x="370969" y="661586"/>
                  <a:pt x="385830" y="666044"/>
                </a:cubicBezTo>
                <a:cubicBezTo>
                  <a:pt x="385858" y="666052"/>
                  <a:pt x="470482" y="694262"/>
                  <a:pt x="487430" y="699911"/>
                </a:cubicBezTo>
                <a:lnTo>
                  <a:pt x="555164" y="722489"/>
                </a:lnTo>
                <a:cubicBezTo>
                  <a:pt x="566453" y="726252"/>
                  <a:pt x="577223" y="732302"/>
                  <a:pt x="589030" y="733778"/>
                </a:cubicBezTo>
                <a:lnTo>
                  <a:pt x="679342" y="745066"/>
                </a:lnTo>
                <a:lnTo>
                  <a:pt x="747075" y="767644"/>
                </a:lnTo>
                <a:lnTo>
                  <a:pt x="780942" y="778933"/>
                </a:lnTo>
                <a:cubicBezTo>
                  <a:pt x="803520" y="793985"/>
                  <a:pt x="822350" y="817508"/>
                  <a:pt x="848675" y="824089"/>
                </a:cubicBezTo>
                <a:cubicBezTo>
                  <a:pt x="916913" y="841149"/>
                  <a:pt x="879119" y="830474"/>
                  <a:pt x="961564" y="857955"/>
                </a:cubicBezTo>
                <a:lnTo>
                  <a:pt x="1029297" y="880533"/>
                </a:lnTo>
                <a:lnTo>
                  <a:pt x="1063164" y="891822"/>
                </a:lnTo>
                <a:cubicBezTo>
                  <a:pt x="1160204" y="956517"/>
                  <a:pt x="1037434" y="878959"/>
                  <a:pt x="1130897" y="925689"/>
                </a:cubicBezTo>
                <a:cubicBezTo>
                  <a:pt x="1143032" y="931756"/>
                  <a:pt x="1152366" y="942756"/>
                  <a:pt x="1164764" y="948266"/>
                </a:cubicBezTo>
                <a:cubicBezTo>
                  <a:pt x="1186512" y="957932"/>
                  <a:pt x="1209919" y="963318"/>
                  <a:pt x="1232497" y="970844"/>
                </a:cubicBezTo>
                <a:cubicBezTo>
                  <a:pt x="1281081" y="987039"/>
                  <a:pt x="1254822" y="979247"/>
                  <a:pt x="1311519" y="993422"/>
                </a:cubicBezTo>
                <a:cubicBezTo>
                  <a:pt x="1322808" y="1000948"/>
                  <a:pt x="1331923" y="1014317"/>
                  <a:pt x="1345386" y="1016000"/>
                </a:cubicBezTo>
                <a:cubicBezTo>
                  <a:pt x="1412119" y="1024342"/>
                  <a:pt x="1419485" y="994864"/>
                  <a:pt x="1390542" y="936978"/>
                </a:cubicBezTo>
                <a:cubicBezTo>
                  <a:pt x="1384474" y="924843"/>
                  <a:pt x="1367964" y="921926"/>
                  <a:pt x="1356675" y="914400"/>
                </a:cubicBezTo>
                <a:cubicBezTo>
                  <a:pt x="1349149" y="903111"/>
                  <a:pt x="1344308" y="889467"/>
                  <a:pt x="1334097" y="880533"/>
                </a:cubicBezTo>
                <a:cubicBezTo>
                  <a:pt x="1313676" y="862665"/>
                  <a:pt x="1266364" y="835378"/>
                  <a:pt x="1266364" y="835378"/>
                </a:cubicBezTo>
                <a:cubicBezTo>
                  <a:pt x="1258838" y="824089"/>
                  <a:pt x="1255291" y="808702"/>
                  <a:pt x="1243786" y="801511"/>
                </a:cubicBezTo>
                <a:cubicBezTo>
                  <a:pt x="1223605" y="788897"/>
                  <a:pt x="1176053" y="778933"/>
                  <a:pt x="1176053" y="778933"/>
                </a:cubicBezTo>
                <a:cubicBezTo>
                  <a:pt x="1111347" y="681874"/>
                  <a:pt x="1197506" y="796095"/>
                  <a:pt x="1119608" y="733778"/>
                </a:cubicBezTo>
                <a:cubicBezTo>
                  <a:pt x="1046658" y="675419"/>
                  <a:pt x="1148291" y="716998"/>
                  <a:pt x="1063164" y="688622"/>
                </a:cubicBezTo>
                <a:cubicBezTo>
                  <a:pt x="1055638" y="677333"/>
                  <a:pt x="1050797" y="663689"/>
                  <a:pt x="1040586" y="654755"/>
                </a:cubicBezTo>
                <a:cubicBezTo>
                  <a:pt x="1020165" y="636887"/>
                  <a:pt x="995431" y="624652"/>
                  <a:pt x="972853" y="609600"/>
                </a:cubicBezTo>
                <a:lnTo>
                  <a:pt x="938986" y="587022"/>
                </a:lnTo>
                <a:lnTo>
                  <a:pt x="905119" y="564444"/>
                </a:lnTo>
                <a:lnTo>
                  <a:pt x="871253" y="541866"/>
                </a:lnTo>
                <a:cubicBezTo>
                  <a:pt x="757119" y="370667"/>
                  <a:pt x="880658" y="546380"/>
                  <a:pt x="792230" y="440266"/>
                </a:cubicBezTo>
                <a:cubicBezTo>
                  <a:pt x="745193" y="383822"/>
                  <a:pt x="797876" y="425215"/>
                  <a:pt x="735786" y="383822"/>
                </a:cubicBezTo>
                <a:cubicBezTo>
                  <a:pt x="675577" y="293508"/>
                  <a:pt x="754601" y="402637"/>
                  <a:pt x="679342" y="327378"/>
                </a:cubicBezTo>
                <a:cubicBezTo>
                  <a:pt x="669748" y="317784"/>
                  <a:pt x="666358" y="303105"/>
                  <a:pt x="656764" y="293511"/>
                </a:cubicBezTo>
                <a:cubicBezTo>
                  <a:pt x="647170" y="283917"/>
                  <a:pt x="633320" y="279619"/>
                  <a:pt x="622897" y="270933"/>
                </a:cubicBezTo>
                <a:cubicBezTo>
                  <a:pt x="535979" y="198501"/>
                  <a:pt x="639245" y="270542"/>
                  <a:pt x="555164" y="214489"/>
                </a:cubicBezTo>
                <a:cubicBezTo>
                  <a:pt x="513447" y="151913"/>
                  <a:pt x="556454" y="201408"/>
                  <a:pt x="498719" y="169333"/>
                </a:cubicBezTo>
                <a:cubicBezTo>
                  <a:pt x="474999" y="156155"/>
                  <a:pt x="430986" y="124178"/>
                  <a:pt x="430986" y="124178"/>
                </a:cubicBezTo>
                <a:cubicBezTo>
                  <a:pt x="374932" y="40098"/>
                  <a:pt x="446971" y="143359"/>
                  <a:pt x="374542" y="56444"/>
                </a:cubicBezTo>
                <a:cubicBezTo>
                  <a:pt x="341102" y="16316"/>
                  <a:pt x="318097" y="9407"/>
                  <a:pt x="306808" y="0"/>
                </a:cubicBezTo>
                <a:close/>
              </a:path>
            </a:pathLst>
          </a:custGeom>
          <a:solidFill>
            <a:srgbClr val="0070C0">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p:cNvCxnSpPr>
            <a:stCxn id="7" idx="44"/>
            <a:endCxn id="13" idx="6"/>
          </p:cNvCxnSpPr>
          <p:nvPr/>
        </p:nvCxnSpPr>
        <p:spPr>
          <a:xfrm>
            <a:off x="7890933" y="4278489"/>
            <a:ext cx="1016000" cy="643467"/>
          </a:xfrm>
          <a:prstGeom prst="line">
            <a:avLst/>
          </a:prstGeom>
          <a:ln w="38100">
            <a:solidFill>
              <a:schemeClr val="tx1"/>
            </a:solidFill>
            <a:headEnd type="oval"/>
            <a:tailEnd type="diamond"/>
          </a:ln>
        </p:spPr>
        <p:style>
          <a:lnRef idx="1">
            <a:schemeClr val="accent1"/>
          </a:lnRef>
          <a:fillRef idx="0">
            <a:schemeClr val="accent1"/>
          </a:fillRef>
          <a:effectRef idx="0">
            <a:schemeClr val="accent1"/>
          </a:effectRef>
          <a:fontRef idx="minor">
            <a:schemeClr val="tx1"/>
          </a:fontRef>
        </p:style>
      </p:cxnSp>
      <p:sp>
        <p:nvSpPr>
          <p:cNvPr id="2" name="Left Arrow 1"/>
          <p:cNvSpPr/>
          <p:nvPr/>
        </p:nvSpPr>
        <p:spPr>
          <a:xfrm>
            <a:off x="216661" y="1320799"/>
            <a:ext cx="1817512" cy="1207911"/>
          </a:xfrm>
          <a:prstGeom prst="leftArrow">
            <a:avLst/>
          </a:prstGeom>
          <a:solidFill>
            <a:srgbClr val="3F4339">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2"/>
                </a:solidFill>
              </a:rPr>
              <a:t>Flow to TNW</a:t>
            </a:r>
            <a:endParaRPr lang="en-US" dirty="0">
              <a:solidFill>
                <a:schemeClr val="tx2"/>
              </a:solidFill>
            </a:endParaRPr>
          </a:p>
        </p:txBody>
      </p:sp>
      <p:sp>
        <p:nvSpPr>
          <p:cNvPr id="4" name="Rectangle 3"/>
          <p:cNvSpPr/>
          <p:nvPr/>
        </p:nvSpPr>
        <p:spPr>
          <a:xfrm>
            <a:off x="216661" y="4256903"/>
            <a:ext cx="2624715" cy="2459986"/>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p:txBody>
      </p:sp>
      <p:sp>
        <p:nvSpPr>
          <p:cNvPr id="14" name="Freeform 13"/>
          <p:cNvSpPr/>
          <p:nvPr/>
        </p:nvSpPr>
        <p:spPr>
          <a:xfrm>
            <a:off x="383823" y="5205170"/>
            <a:ext cx="282223" cy="269663"/>
          </a:xfrm>
          <a:custGeom>
            <a:avLst/>
            <a:gdLst>
              <a:gd name="connsiteX0" fmla="*/ 146756 w 282223"/>
              <a:gd name="connsiteY0" fmla="*/ 66463 h 269663"/>
              <a:gd name="connsiteX1" fmla="*/ 146756 w 282223"/>
              <a:gd name="connsiteY1" fmla="*/ 66463 h 269663"/>
              <a:gd name="connsiteX2" fmla="*/ 0 w 282223"/>
              <a:gd name="connsiteY2" fmla="*/ 190641 h 269663"/>
              <a:gd name="connsiteX3" fmla="*/ 11289 w 282223"/>
              <a:gd name="connsiteY3" fmla="*/ 247085 h 269663"/>
              <a:gd name="connsiteX4" fmla="*/ 45156 w 282223"/>
              <a:gd name="connsiteY4" fmla="*/ 269663 h 269663"/>
              <a:gd name="connsiteX5" fmla="*/ 203200 w 282223"/>
              <a:gd name="connsiteY5" fmla="*/ 224507 h 269663"/>
              <a:gd name="connsiteX6" fmla="*/ 225778 w 282223"/>
              <a:gd name="connsiteY6" fmla="*/ 190641 h 269663"/>
              <a:gd name="connsiteX7" fmla="*/ 237067 w 282223"/>
              <a:gd name="connsiteY7" fmla="*/ 156774 h 269663"/>
              <a:gd name="connsiteX8" fmla="*/ 282223 w 282223"/>
              <a:gd name="connsiteY8" fmla="*/ 111619 h 269663"/>
              <a:gd name="connsiteX9" fmla="*/ 270934 w 282223"/>
              <a:gd name="connsiteY9" fmla="*/ 10019 h 269663"/>
              <a:gd name="connsiteX10" fmla="*/ 203200 w 282223"/>
              <a:gd name="connsiteY10" fmla="*/ 55174 h 269663"/>
              <a:gd name="connsiteX11" fmla="*/ 146756 w 282223"/>
              <a:gd name="connsiteY11" fmla="*/ 66463 h 26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223" h="269663">
                <a:moveTo>
                  <a:pt x="146756" y="66463"/>
                </a:moveTo>
                <a:lnTo>
                  <a:pt x="146756" y="66463"/>
                </a:lnTo>
                <a:cubicBezTo>
                  <a:pt x="78645" y="106194"/>
                  <a:pt x="0" y="108750"/>
                  <a:pt x="0" y="190641"/>
                </a:cubicBezTo>
                <a:cubicBezTo>
                  <a:pt x="0" y="209828"/>
                  <a:pt x="1769" y="230426"/>
                  <a:pt x="11289" y="247085"/>
                </a:cubicBezTo>
                <a:cubicBezTo>
                  <a:pt x="18021" y="258865"/>
                  <a:pt x="33867" y="262137"/>
                  <a:pt x="45156" y="269663"/>
                </a:cubicBezTo>
                <a:cubicBezTo>
                  <a:pt x="155541" y="259628"/>
                  <a:pt x="151350" y="286727"/>
                  <a:pt x="203200" y="224507"/>
                </a:cubicBezTo>
                <a:cubicBezTo>
                  <a:pt x="211886" y="214084"/>
                  <a:pt x="218252" y="201930"/>
                  <a:pt x="225778" y="190641"/>
                </a:cubicBezTo>
                <a:cubicBezTo>
                  <a:pt x="229541" y="179352"/>
                  <a:pt x="228653" y="165188"/>
                  <a:pt x="237067" y="156774"/>
                </a:cubicBezTo>
                <a:cubicBezTo>
                  <a:pt x="297275" y="96566"/>
                  <a:pt x="252119" y="201929"/>
                  <a:pt x="282223" y="111619"/>
                </a:cubicBezTo>
                <a:cubicBezTo>
                  <a:pt x="278460" y="77752"/>
                  <a:pt x="288994" y="38915"/>
                  <a:pt x="270934" y="10019"/>
                </a:cubicBezTo>
                <a:cubicBezTo>
                  <a:pt x="247168" y="-28007"/>
                  <a:pt x="204169" y="54399"/>
                  <a:pt x="203200" y="55174"/>
                </a:cubicBezTo>
                <a:cubicBezTo>
                  <a:pt x="193908" y="62608"/>
                  <a:pt x="156163" y="64582"/>
                  <a:pt x="146756" y="66463"/>
                </a:cubicBezTo>
                <a:close/>
              </a:path>
            </a:pathLst>
          </a:custGeom>
          <a:solidFill>
            <a:srgbClr val="92D050">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890061" y="4269371"/>
            <a:ext cx="1277914" cy="461665"/>
          </a:xfrm>
          <a:prstGeom prst="rect">
            <a:avLst/>
          </a:prstGeom>
          <a:noFill/>
        </p:spPr>
        <p:txBody>
          <a:bodyPr wrap="none" rtlCol="0">
            <a:spAutoFit/>
          </a:bodyPr>
          <a:lstStyle/>
          <a:p>
            <a:r>
              <a:rPr lang="en-US" sz="2400" b="1" dirty="0" smtClean="0"/>
              <a:t>Legend</a:t>
            </a:r>
            <a:endParaRPr lang="en-US" sz="2400" b="1" dirty="0"/>
          </a:p>
        </p:txBody>
      </p:sp>
      <p:sp>
        <p:nvSpPr>
          <p:cNvPr id="16" name="TextBox 15"/>
          <p:cNvSpPr txBox="1"/>
          <p:nvPr/>
        </p:nvSpPr>
        <p:spPr>
          <a:xfrm>
            <a:off x="833208" y="5171304"/>
            <a:ext cx="1026884" cy="369332"/>
          </a:xfrm>
          <a:prstGeom prst="rect">
            <a:avLst/>
          </a:prstGeom>
          <a:noFill/>
        </p:spPr>
        <p:txBody>
          <a:bodyPr wrap="none" rtlCol="0">
            <a:spAutoFit/>
          </a:bodyPr>
          <a:lstStyle/>
          <a:p>
            <a:r>
              <a:rPr lang="en-US" dirty="0" smtClean="0"/>
              <a:t>Wetland</a:t>
            </a:r>
            <a:endParaRPr lang="en-US" dirty="0"/>
          </a:p>
        </p:txBody>
      </p:sp>
      <p:cxnSp>
        <p:nvCxnSpPr>
          <p:cNvPr id="18" name="Straight Connector 17"/>
          <p:cNvCxnSpPr/>
          <p:nvPr/>
        </p:nvCxnSpPr>
        <p:spPr>
          <a:xfrm>
            <a:off x="366890" y="5813778"/>
            <a:ext cx="259646" cy="0"/>
          </a:xfrm>
          <a:prstGeom prst="line">
            <a:avLst/>
          </a:prstGeom>
          <a:ln w="381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33208" y="5622859"/>
            <a:ext cx="1787669" cy="369332"/>
          </a:xfrm>
          <a:prstGeom prst="rect">
            <a:avLst/>
          </a:prstGeom>
          <a:noFill/>
        </p:spPr>
        <p:txBody>
          <a:bodyPr wrap="none" rtlCol="0">
            <a:spAutoFit/>
          </a:bodyPr>
          <a:lstStyle/>
          <a:p>
            <a:r>
              <a:rPr lang="en-US" dirty="0" smtClean="0"/>
              <a:t>Stream or Ditch</a:t>
            </a:r>
            <a:endParaRPr lang="en-US" dirty="0"/>
          </a:p>
        </p:txBody>
      </p:sp>
      <p:sp>
        <p:nvSpPr>
          <p:cNvPr id="20" name="Oval 19"/>
          <p:cNvSpPr/>
          <p:nvPr/>
        </p:nvSpPr>
        <p:spPr>
          <a:xfrm>
            <a:off x="319996" y="6119823"/>
            <a:ext cx="409875" cy="291022"/>
          </a:xfrm>
          <a:prstGeom prst="ellipse">
            <a:avLst/>
          </a:prstGeom>
          <a:solidFill>
            <a:srgbClr val="0070C0">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TextBox 20"/>
          <p:cNvSpPr txBox="1"/>
          <p:nvPr/>
        </p:nvSpPr>
        <p:spPr>
          <a:xfrm>
            <a:off x="840187" y="6080668"/>
            <a:ext cx="723275" cy="369332"/>
          </a:xfrm>
          <a:prstGeom prst="rect">
            <a:avLst/>
          </a:prstGeom>
          <a:noFill/>
        </p:spPr>
        <p:txBody>
          <a:bodyPr wrap="none" rtlCol="0">
            <a:spAutoFit/>
          </a:bodyPr>
          <a:lstStyle/>
          <a:p>
            <a:r>
              <a:rPr lang="en-US" dirty="0" smtClean="0"/>
              <a:t>Pond</a:t>
            </a:r>
            <a:endParaRPr lang="en-US" dirty="0"/>
          </a:p>
        </p:txBody>
      </p:sp>
      <p:sp>
        <p:nvSpPr>
          <p:cNvPr id="22" name="TextBox 21"/>
          <p:cNvSpPr txBox="1"/>
          <p:nvPr/>
        </p:nvSpPr>
        <p:spPr>
          <a:xfrm rot="4653223">
            <a:off x="3802225" y="3339643"/>
            <a:ext cx="1043876" cy="369332"/>
          </a:xfrm>
          <a:prstGeom prst="rect">
            <a:avLst/>
          </a:prstGeom>
          <a:noFill/>
        </p:spPr>
        <p:txBody>
          <a:bodyPr wrap="none" rtlCol="0">
            <a:spAutoFit/>
          </a:bodyPr>
          <a:lstStyle/>
          <a:p>
            <a:r>
              <a:rPr lang="en-US" dirty="0" smtClean="0"/>
              <a:t>Reach 1</a:t>
            </a:r>
            <a:endParaRPr lang="en-US" dirty="0"/>
          </a:p>
        </p:txBody>
      </p:sp>
      <p:sp>
        <p:nvSpPr>
          <p:cNvPr id="23" name="TextBox 22"/>
          <p:cNvSpPr txBox="1"/>
          <p:nvPr/>
        </p:nvSpPr>
        <p:spPr>
          <a:xfrm>
            <a:off x="5653227" y="3508071"/>
            <a:ext cx="1043876" cy="369332"/>
          </a:xfrm>
          <a:prstGeom prst="rect">
            <a:avLst/>
          </a:prstGeom>
          <a:noFill/>
        </p:spPr>
        <p:txBody>
          <a:bodyPr wrap="none" rtlCol="0">
            <a:spAutoFit/>
          </a:bodyPr>
          <a:lstStyle/>
          <a:p>
            <a:r>
              <a:rPr lang="en-US" dirty="0" smtClean="0"/>
              <a:t>Reach 2</a:t>
            </a:r>
            <a:endParaRPr lang="en-US" dirty="0"/>
          </a:p>
        </p:txBody>
      </p:sp>
      <p:sp>
        <p:nvSpPr>
          <p:cNvPr id="24" name="TextBox 23"/>
          <p:cNvSpPr txBox="1"/>
          <p:nvPr/>
        </p:nvSpPr>
        <p:spPr>
          <a:xfrm rot="20638928">
            <a:off x="7944202" y="3332520"/>
            <a:ext cx="1043876" cy="369332"/>
          </a:xfrm>
          <a:prstGeom prst="rect">
            <a:avLst/>
          </a:prstGeom>
          <a:noFill/>
        </p:spPr>
        <p:txBody>
          <a:bodyPr wrap="none" rtlCol="0">
            <a:spAutoFit/>
          </a:bodyPr>
          <a:lstStyle/>
          <a:p>
            <a:r>
              <a:rPr lang="en-US" dirty="0" smtClean="0"/>
              <a:t>Reach 3</a:t>
            </a:r>
            <a:endParaRPr lang="en-US" dirty="0"/>
          </a:p>
        </p:txBody>
      </p:sp>
      <p:sp>
        <p:nvSpPr>
          <p:cNvPr id="25" name="TextBox 24"/>
          <p:cNvSpPr txBox="1"/>
          <p:nvPr/>
        </p:nvSpPr>
        <p:spPr>
          <a:xfrm rot="1701715">
            <a:off x="7966889" y="4261416"/>
            <a:ext cx="1043876" cy="369332"/>
          </a:xfrm>
          <a:prstGeom prst="rect">
            <a:avLst/>
          </a:prstGeom>
          <a:noFill/>
        </p:spPr>
        <p:txBody>
          <a:bodyPr wrap="none" rtlCol="0">
            <a:spAutoFit/>
          </a:bodyPr>
          <a:lstStyle/>
          <a:p>
            <a:r>
              <a:rPr lang="en-US" dirty="0" smtClean="0"/>
              <a:t>Reach 4</a:t>
            </a:r>
            <a:endParaRPr lang="en-US" dirty="0"/>
          </a:p>
        </p:txBody>
      </p:sp>
      <p:sp>
        <p:nvSpPr>
          <p:cNvPr id="26" name="TextBox 25"/>
          <p:cNvSpPr txBox="1"/>
          <p:nvPr/>
        </p:nvSpPr>
        <p:spPr>
          <a:xfrm>
            <a:off x="4548915" y="1749339"/>
            <a:ext cx="787395" cy="369332"/>
          </a:xfrm>
          <a:prstGeom prst="rect">
            <a:avLst/>
          </a:prstGeom>
          <a:noFill/>
        </p:spPr>
        <p:txBody>
          <a:bodyPr wrap="none" rtlCol="0">
            <a:spAutoFit/>
          </a:bodyPr>
          <a:lstStyle/>
          <a:p>
            <a:r>
              <a:rPr lang="en-US" dirty="0" smtClean="0"/>
              <a:t>WL01</a:t>
            </a:r>
            <a:endParaRPr lang="en-US" dirty="0"/>
          </a:p>
        </p:txBody>
      </p:sp>
      <p:sp>
        <p:nvSpPr>
          <p:cNvPr id="27" name="TextBox 26"/>
          <p:cNvSpPr txBox="1"/>
          <p:nvPr/>
        </p:nvSpPr>
        <p:spPr>
          <a:xfrm>
            <a:off x="5362039" y="2382948"/>
            <a:ext cx="787395" cy="369332"/>
          </a:xfrm>
          <a:prstGeom prst="rect">
            <a:avLst/>
          </a:prstGeom>
          <a:noFill/>
        </p:spPr>
        <p:txBody>
          <a:bodyPr wrap="none" rtlCol="0">
            <a:spAutoFit/>
          </a:bodyPr>
          <a:lstStyle/>
          <a:p>
            <a:r>
              <a:rPr lang="en-US" dirty="0" smtClean="0"/>
              <a:t>WL02</a:t>
            </a:r>
            <a:endParaRPr lang="en-US" dirty="0"/>
          </a:p>
        </p:txBody>
      </p:sp>
      <p:sp>
        <p:nvSpPr>
          <p:cNvPr id="29" name="TextBox 28"/>
          <p:cNvSpPr txBox="1"/>
          <p:nvPr/>
        </p:nvSpPr>
        <p:spPr>
          <a:xfrm>
            <a:off x="6096381" y="2145881"/>
            <a:ext cx="787395" cy="369332"/>
          </a:xfrm>
          <a:prstGeom prst="rect">
            <a:avLst/>
          </a:prstGeom>
          <a:noFill/>
        </p:spPr>
        <p:txBody>
          <a:bodyPr wrap="none" rtlCol="0">
            <a:spAutoFit/>
          </a:bodyPr>
          <a:lstStyle/>
          <a:p>
            <a:r>
              <a:rPr lang="en-US" dirty="0" smtClean="0"/>
              <a:t>WL03</a:t>
            </a:r>
            <a:endParaRPr lang="en-US" dirty="0"/>
          </a:p>
        </p:txBody>
      </p:sp>
      <p:sp>
        <p:nvSpPr>
          <p:cNvPr id="30" name="TextBox 29"/>
          <p:cNvSpPr txBox="1"/>
          <p:nvPr/>
        </p:nvSpPr>
        <p:spPr>
          <a:xfrm>
            <a:off x="6707577" y="1956179"/>
            <a:ext cx="787395" cy="369332"/>
          </a:xfrm>
          <a:prstGeom prst="rect">
            <a:avLst/>
          </a:prstGeom>
          <a:noFill/>
        </p:spPr>
        <p:txBody>
          <a:bodyPr wrap="none" rtlCol="0">
            <a:spAutoFit/>
          </a:bodyPr>
          <a:lstStyle/>
          <a:p>
            <a:r>
              <a:rPr lang="en-US" dirty="0" smtClean="0"/>
              <a:t>WL04</a:t>
            </a:r>
            <a:endParaRPr lang="en-US" dirty="0"/>
          </a:p>
        </p:txBody>
      </p:sp>
      <p:sp>
        <p:nvSpPr>
          <p:cNvPr id="31" name="TextBox 30"/>
          <p:cNvSpPr txBox="1"/>
          <p:nvPr/>
        </p:nvSpPr>
        <p:spPr>
          <a:xfrm>
            <a:off x="9493772" y="2515213"/>
            <a:ext cx="787395" cy="369332"/>
          </a:xfrm>
          <a:prstGeom prst="rect">
            <a:avLst/>
          </a:prstGeom>
          <a:noFill/>
        </p:spPr>
        <p:txBody>
          <a:bodyPr wrap="none" rtlCol="0">
            <a:spAutoFit/>
          </a:bodyPr>
          <a:lstStyle/>
          <a:p>
            <a:r>
              <a:rPr lang="en-US" dirty="0" smtClean="0"/>
              <a:t>WL05</a:t>
            </a:r>
            <a:endParaRPr lang="en-US" dirty="0"/>
          </a:p>
        </p:txBody>
      </p:sp>
      <p:sp>
        <p:nvSpPr>
          <p:cNvPr id="32" name="TextBox 31"/>
          <p:cNvSpPr txBox="1"/>
          <p:nvPr/>
        </p:nvSpPr>
        <p:spPr>
          <a:xfrm>
            <a:off x="9003894" y="5020504"/>
            <a:ext cx="979755" cy="369332"/>
          </a:xfrm>
          <a:prstGeom prst="rect">
            <a:avLst/>
          </a:prstGeom>
          <a:noFill/>
        </p:spPr>
        <p:txBody>
          <a:bodyPr wrap="none" rtlCol="0">
            <a:spAutoFit/>
          </a:bodyPr>
          <a:lstStyle/>
          <a:p>
            <a:r>
              <a:rPr lang="en-US" dirty="0" smtClean="0"/>
              <a:t>Pond01</a:t>
            </a:r>
            <a:endParaRPr lang="en-US" dirty="0"/>
          </a:p>
        </p:txBody>
      </p:sp>
      <p:pic>
        <p:nvPicPr>
          <p:cNvPr id="34" name="Picture 3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618400" y="2935111"/>
            <a:ext cx="2298335" cy="2129791"/>
          </a:xfrm>
          <a:prstGeom prst="rect">
            <a:avLst/>
          </a:prstGeom>
        </p:spPr>
      </p:pic>
    </p:spTree>
    <p:extLst>
      <p:ext uri="{BB962C8B-B14F-4D97-AF65-F5344CB8AC3E}">
        <p14:creationId xmlns:p14="http://schemas.microsoft.com/office/powerpoint/2010/main" val="35789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Map and describe flow path to tnw</a:t>
            </a:r>
            <a:endParaRPr lang="en-US" dirty="0"/>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214488" y="2622531"/>
            <a:ext cx="2494846" cy="4116936"/>
          </a:xfrm>
          <a:prstGeom prst="rect">
            <a:avLst/>
          </a:prstGeom>
        </p:spPr>
      </p:pic>
      <p:sp>
        <p:nvSpPr>
          <p:cNvPr id="9" name="Rectangle 8"/>
          <p:cNvSpPr/>
          <p:nvPr/>
        </p:nvSpPr>
        <p:spPr>
          <a:xfrm>
            <a:off x="954860" y="2709333"/>
            <a:ext cx="1675451" cy="1535289"/>
          </a:xfrm>
          <a:prstGeom prst="rect">
            <a:avLst/>
          </a:prstGeom>
          <a:noFill/>
          <a:ln w="38100">
            <a:solidFill>
              <a:srgbClr val="DF1F2E"/>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2" name="Straight Connector 11"/>
          <p:cNvCxnSpPr/>
          <p:nvPr/>
        </p:nvCxnSpPr>
        <p:spPr>
          <a:xfrm flipV="1">
            <a:off x="954860" y="914400"/>
            <a:ext cx="5378208" cy="1794933"/>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2630311" y="914400"/>
            <a:ext cx="9245602" cy="1794933"/>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630311" y="4244622"/>
            <a:ext cx="9245602" cy="2417146"/>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54860" y="4244622"/>
            <a:ext cx="5378208" cy="2417146"/>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4" name="Content Placeholder 3"/>
          <p:cNvPicPr>
            <a:picLocks noGrp="1" noChangeAspect="1"/>
          </p:cNvPicPr>
          <p:nvPr>
            <p:ph sz="quarter" idx="10"/>
          </p:nvPr>
        </p:nvPicPr>
        <p:blipFill rotWithShape="1">
          <a:blip r:embed="rId4" cstate="email">
            <a:extLst>
              <a:ext uri="{28A0092B-C50C-407E-A947-70E740481C1C}">
                <a14:useLocalDpi xmlns:a14="http://schemas.microsoft.com/office/drawing/2010/main" val="0"/>
              </a:ext>
            </a:extLst>
          </a:blip>
          <a:srcRect/>
          <a:stretch/>
        </p:blipFill>
        <p:spPr>
          <a:xfrm>
            <a:off x="6333068" y="914400"/>
            <a:ext cx="5542845" cy="5747368"/>
          </a:xfrm>
          <a:ln w="38100">
            <a:solidFill>
              <a:srgbClr val="DF1F2E"/>
            </a:solidFill>
            <a:prstDash val="dash"/>
          </a:ln>
        </p:spPr>
      </p:pic>
      <p:sp>
        <p:nvSpPr>
          <p:cNvPr id="8" name="TextBox 7"/>
          <p:cNvSpPr txBox="1"/>
          <p:nvPr/>
        </p:nvSpPr>
        <p:spPr>
          <a:xfrm>
            <a:off x="3067756" y="3012761"/>
            <a:ext cx="2906889" cy="2308324"/>
          </a:xfrm>
          <a:prstGeom prst="rect">
            <a:avLst/>
          </a:prstGeom>
          <a:solidFill>
            <a:schemeClr val="accent2">
              <a:alpha val="80000"/>
            </a:schemeClr>
          </a:solidFill>
          <a:ln>
            <a:solidFill>
              <a:schemeClr val="accent2">
                <a:shade val="50000"/>
                <a:alpha val="80000"/>
              </a:schemeClr>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smtClean="0">
                <a:solidFill>
                  <a:schemeClr val="bg1">
                    <a:lumMod val="20000"/>
                    <a:lumOff val="80000"/>
                  </a:schemeClr>
                </a:solidFill>
              </a:rPr>
              <a:t>If </a:t>
            </a:r>
            <a:r>
              <a:rPr lang="en-US" dirty="0">
                <a:solidFill>
                  <a:schemeClr val="bg1">
                    <a:lumMod val="20000"/>
                    <a:lumOff val="80000"/>
                  </a:schemeClr>
                </a:solidFill>
              </a:rPr>
              <a:t>you believe a break in jurisdiction (85 FR 22276-80, 21 April 2020) occurs somewhere along the flow path, describe the break, its location, and why you believe it severs jurisdiction.</a:t>
            </a:r>
          </a:p>
        </p:txBody>
      </p:sp>
    </p:spTree>
    <p:extLst>
      <p:ext uri="{BB962C8B-B14F-4D97-AF65-F5344CB8AC3E}">
        <p14:creationId xmlns:p14="http://schemas.microsoft.com/office/powerpoint/2010/main" val="30364531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Ditches</a:t>
            </a:r>
            <a:endParaRPr lang="en-US" dirty="0"/>
          </a:p>
        </p:txBody>
      </p:sp>
      <p:pic>
        <p:nvPicPr>
          <p:cNvPr id="4" name="Content Placeholder 3"/>
          <p:cNvPicPr>
            <a:picLocks noGrp="1" noChangeAspect="1"/>
          </p:cNvPicPr>
          <p:nvPr>
            <p:ph sz="quarter" idx="10"/>
          </p:nvPr>
        </p:nvPicPr>
        <p:blipFill rotWithShape="1">
          <a:blip r:embed="rId3" cstate="email">
            <a:extLst>
              <a:ext uri="{28A0092B-C50C-407E-A947-70E740481C1C}">
                <a14:useLocalDpi xmlns:a14="http://schemas.microsoft.com/office/drawing/2010/main" val="0"/>
              </a:ext>
            </a:extLst>
          </a:blip>
          <a:srcRect/>
          <a:stretch/>
        </p:blipFill>
        <p:spPr>
          <a:xfrm>
            <a:off x="6333068" y="914400"/>
            <a:ext cx="5542845" cy="5747368"/>
          </a:xfrm>
          <a:ln w="38100">
            <a:noFill/>
            <a:prstDash val="dash"/>
          </a:ln>
        </p:spPr>
      </p:pic>
      <p:sp>
        <p:nvSpPr>
          <p:cNvPr id="11" name="Content Placeholder 1"/>
          <p:cNvSpPr txBox="1">
            <a:spLocks/>
          </p:cNvSpPr>
          <p:nvPr/>
        </p:nvSpPr>
        <p:spPr bwMode="auto">
          <a:xfrm>
            <a:off x="266700" y="1028700"/>
            <a:ext cx="5885744" cy="24821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ts val="0"/>
              </a:spcBef>
              <a:spcAft>
                <a:spcPct val="0"/>
              </a:spcAft>
              <a:buFont typeface="Arial" pitchFamily="34" charset="0"/>
              <a:defRPr sz="2100" kern="1200">
                <a:solidFill>
                  <a:schemeClr val="tx1">
                    <a:lumMod val="75000"/>
                    <a:lumOff val="25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75000"/>
                    <a:lumOff val="25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marL="342900" indent="-342900">
              <a:buFont typeface="Wingdings" panose="05000000000000000000" pitchFamily="2" charset="2"/>
              <a:buChar char="q"/>
            </a:pPr>
            <a:r>
              <a:rPr lang="en-US" dirty="0" smtClean="0"/>
              <a:t>When was the ditch constructed?</a:t>
            </a:r>
          </a:p>
          <a:p>
            <a:pPr marL="342900" indent="-342900">
              <a:buFont typeface="Wingdings" panose="05000000000000000000" pitchFamily="2" charset="2"/>
              <a:buChar char="q"/>
            </a:pPr>
            <a:r>
              <a:rPr lang="en-US" dirty="0" smtClean="0"/>
              <a:t>What was there when the ditch was constructed?</a:t>
            </a:r>
          </a:p>
          <a:p>
            <a:pPr marL="569913" lvl="1" indent="-342900">
              <a:buFont typeface="Wingdings" panose="05000000000000000000" pitchFamily="2" charset="2"/>
              <a:buChar char="§"/>
            </a:pPr>
            <a:r>
              <a:rPr lang="en-US" dirty="0" smtClean="0"/>
              <a:t>Constructed in a tributary?</a:t>
            </a:r>
          </a:p>
          <a:p>
            <a:pPr marL="569913" lvl="1" indent="-342900">
              <a:buFont typeface="Wingdings" panose="05000000000000000000" pitchFamily="2" charset="2"/>
              <a:buChar char="§"/>
            </a:pPr>
            <a:r>
              <a:rPr lang="en-US" dirty="0" smtClean="0"/>
              <a:t>Relocate a tributary?</a:t>
            </a:r>
          </a:p>
          <a:p>
            <a:pPr marL="569913" lvl="1" indent="-342900">
              <a:buFont typeface="Wingdings" panose="05000000000000000000" pitchFamily="2" charset="2"/>
              <a:buChar char="§"/>
            </a:pPr>
            <a:r>
              <a:rPr lang="en-US" dirty="0" smtClean="0"/>
              <a:t>Constructed in an adjacent wetland?</a:t>
            </a:r>
            <a:endParaRPr lang="en-US" dirty="0"/>
          </a:p>
        </p:txBody>
      </p:sp>
    </p:spTree>
    <p:extLst>
      <p:ext uri="{BB962C8B-B14F-4D97-AF65-F5344CB8AC3E}">
        <p14:creationId xmlns:p14="http://schemas.microsoft.com/office/powerpoint/2010/main" val="41936553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Ditch history - sources</a:t>
            </a:r>
            <a:endParaRPr lang="en-US" dirty="0"/>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256203" y="2369496"/>
            <a:ext cx="5406577" cy="4180658"/>
          </a:xfrm>
          <a:prstGeom prst="rect">
            <a:avLst/>
          </a:prstGeom>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6445956" y="2359376"/>
            <a:ext cx="5412581" cy="4190778"/>
          </a:xfrm>
          <a:prstGeom prst="rect">
            <a:avLst/>
          </a:prstGeom>
        </p:spPr>
      </p:pic>
      <p:sp>
        <p:nvSpPr>
          <p:cNvPr id="9" name="TextBox 8"/>
          <p:cNvSpPr txBox="1"/>
          <p:nvPr/>
        </p:nvSpPr>
        <p:spPr>
          <a:xfrm>
            <a:off x="256203" y="1703250"/>
            <a:ext cx="11602334" cy="461665"/>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smtClean="0">
                <a:solidFill>
                  <a:schemeClr val="tx1"/>
                </a:solidFill>
              </a:rPr>
              <a:t>Historic aerial imagery from EarthExplorer (</a:t>
            </a:r>
            <a:r>
              <a:rPr lang="en-US" sz="2400" dirty="0">
                <a:solidFill>
                  <a:schemeClr val="tx1"/>
                </a:solidFill>
                <a:hlinkClick r:id="rId5"/>
              </a:rPr>
              <a:t>https://earthexplorer.usgs.gov</a:t>
            </a:r>
            <a:r>
              <a:rPr lang="en-US" sz="2400" dirty="0" smtClean="0">
                <a:solidFill>
                  <a:schemeClr val="tx1"/>
                </a:solidFill>
                <a:hlinkClick r:id="rId5"/>
              </a:rPr>
              <a:t>/</a:t>
            </a:r>
            <a:r>
              <a:rPr lang="en-US" sz="2400" dirty="0" smtClean="0">
                <a:solidFill>
                  <a:schemeClr val="tx1"/>
                </a:solidFill>
              </a:rPr>
              <a:t>)</a:t>
            </a:r>
            <a:endParaRPr lang="en-US" sz="2400" dirty="0">
              <a:solidFill>
                <a:schemeClr val="tx1"/>
              </a:solidFill>
            </a:endParaRPr>
          </a:p>
        </p:txBody>
      </p:sp>
    </p:spTree>
    <p:extLst>
      <p:ext uri="{BB962C8B-B14F-4D97-AF65-F5344CB8AC3E}">
        <p14:creationId xmlns:p14="http://schemas.microsoft.com/office/powerpoint/2010/main" val="1680642534"/>
      </p:ext>
    </p:extLst>
  </p:cSld>
  <p:clrMapOvr>
    <a:masterClrMapping/>
  </p:clrMapOvr>
  <p:timing>
    <p:tnLst>
      <p:par>
        <p:cTn id="1" dur="indefinite" restart="never" nodeType="tmRoot"/>
      </p:par>
    </p:tnLst>
  </p:timing>
</p:sld>
</file>

<file path=ppt/theme/theme1.xml><?xml version="1.0" encoding="utf-8"?>
<a:theme xmlns:a="http://schemas.openxmlformats.org/drawingml/2006/main" name="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2.xml><?xml version="1.0" encoding="utf-8"?>
<a:theme xmlns:a="http://schemas.openxmlformats.org/drawingml/2006/main" name="Chart Color Templates">
  <a:themeElements>
    <a:clrScheme name="USACE Charts">
      <a:dk1>
        <a:srgbClr val="000000"/>
      </a:dk1>
      <a:lt1>
        <a:srgbClr val="FFFFFF"/>
      </a:lt1>
      <a:dk2>
        <a:srgbClr val="3E6682"/>
      </a:dk2>
      <a:lt2>
        <a:srgbClr val="D9D9D9"/>
      </a:lt2>
      <a:accent1>
        <a:srgbClr val="50771B"/>
      </a:accent1>
      <a:accent2>
        <a:srgbClr val="FCAE3B"/>
      </a:accent2>
      <a:accent3>
        <a:srgbClr val="705C38"/>
      </a:accent3>
      <a:accent4>
        <a:srgbClr val="532476"/>
      </a:accent4>
      <a:accent5>
        <a:srgbClr val="DF1F2E"/>
      </a:accent5>
      <a:accent6>
        <a:srgbClr val="82786F"/>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7A4F02DA-9F69-4CE8-8688-F5382440A1E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AEAD46D45D44D4BB5B04807321F47D9" ma:contentTypeVersion="1" ma:contentTypeDescription="Create a new document." ma:contentTypeScope="" ma:versionID="2faeaba96a5a2bf4a33bdd31cc55bd21">
  <xsd:schema xmlns:xsd="http://www.w3.org/2001/XMLSchema" xmlns:xs="http://www.w3.org/2001/XMLSchema" xmlns:p="http://schemas.microsoft.com/office/2006/metadata/properties" xmlns:ns2="25b8259a-66ff-46e7-8b9d-4ea462f45d95" targetNamespace="http://schemas.microsoft.com/office/2006/metadata/properties" ma:root="true" ma:fieldsID="f3ac2d17de0da3760438c4ba7f75d109" ns2:_="">
    <xsd:import namespace="25b8259a-66ff-46e7-8b9d-4ea462f45d95"/>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b8259a-66ff-46e7-8b9d-4ea462f45d9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B8C2CD5-50C2-4A7C-996A-3D6312B83669}">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25b8259a-66ff-46e7-8b9d-4ea462f45d95"/>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57CAE72E-856B-4DF4-A9F6-93C41667E9A0}">
  <ds:schemaRefs>
    <ds:schemaRef ds:uri="http://schemas.microsoft.com/sharepoint/v3/contenttype/forms"/>
  </ds:schemaRefs>
</ds:datastoreItem>
</file>

<file path=customXml/itemProps3.xml><?xml version="1.0" encoding="utf-8"?>
<ds:datastoreItem xmlns:ds="http://schemas.openxmlformats.org/officeDocument/2006/customXml" ds:itemID="{30F581DF-89E0-4CC3-8B1E-88872D09D7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b8259a-66ff-46e7-8b9d-4ea462f45d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16749</TotalTime>
  <Words>1429</Words>
  <Application>Microsoft Office PowerPoint</Application>
  <PresentationFormat>Widescreen</PresentationFormat>
  <Paragraphs>177</Paragraphs>
  <Slides>21</Slides>
  <Notes>17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21</vt:i4>
      </vt:variant>
    </vt:vector>
  </HeadingPairs>
  <TitlesOfParts>
    <vt:vector size="27" baseType="lpstr">
      <vt:lpstr>ＭＳ Ｐゴシック</vt:lpstr>
      <vt:lpstr>Arial</vt:lpstr>
      <vt:lpstr>Calibri</vt:lpstr>
      <vt:lpstr>Wingdings</vt:lpstr>
      <vt:lpstr>Content Templates</vt:lpstr>
      <vt:lpstr>Chart Color Templates</vt:lpstr>
      <vt:lpstr>requesting a jurisdictional determination Navigable Waters Protection rule</vt:lpstr>
      <vt:lpstr>jurisdiction info needs</vt:lpstr>
      <vt:lpstr>PowerPoint Presentation</vt:lpstr>
      <vt:lpstr>do not indicate jurisdiction on map</vt:lpstr>
      <vt:lpstr>all aquatic resources should be on the map</vt:lpstr>
      <vt:lpstr>do not indicate jurisdiction on map</vt:lpstr>
      <vt:lpstr>Map and describe flow path to tnw</vt:lpstr>
      <vt:lpstr>Ditches</vt:lpstr>
      <vt:lpstr>Ditch history - sources</vt:lpstr>
      <vt:lpstr>Ditch history - sources</vt:lpstr>
      <vt:lpstr>Ditch history - sources</vt:lpstr>
      <vt:lpstr>Ephemeral, intermittent, perennial</vt:lpstr>
      <vt:lpstr>direct observation scenario</vt:lpstr>
      <vt:lpstr>direct observation scenario</vt:lpstr>
      <vt:lpstr>direct observation scenario</vt:lpstr>
      <vt:lpstr>direct observation scenario</vt:lpstr>
      <vt:lpstr>direct observation scenario</vt:lpstr>
      <vt:lpstr>direct observation scenario</vt:lpstr>
      <vt:lpstr>aerial imagery</vt:lpstr>
      <vt:lpstr>What’s the same</vt:lpstr>
      <vt:lpstr>More info</vt:lpstr>
    </vt:vector>
  </TitlesOfParts>
  <Company>United States Army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ELW</dc:creator>
  <cp:lastModifiedBy>Robb, James T CIV USARMY CESPK (US)</cp:lastModifiedBy>
  <cp:revision>566</cp:revision>
  <dcterms:created xsi:type="dcterms:W3CDTF">2017-02-20T05:10:01Z</dcterms:created>
  <dcterms:modified xsi:type="dcterms:W3CDTF">2020-10-22T18:43:44Z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0x0101007AEAD46D45D44D4BB5B04807321F47D9</vt:lpwstr>
  </property>
</Properties>
</file>