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Lst>
  <p:notesMasterIdLst>
    <p:notesMasterId r:id="rId23"/>
  </p:notesMasterIdLst>
  <p:sldIdLst>
    <p:sldId id="256" r:id="rId6"/>
    <p:sldId id="284" r:id="rId7"/>
    <p:sldId id="282" r:id="rId8"/>
    <p:sldId id="283" r:id="rId9"/>
    <p:sldId id="257" r:id="rId10"/>
    <p:sldId id="263" r:id="rId11"/>
    <p:sldId id="258" r:id="rId12"/>
    <p:sldId id="280" r:id="rId13"/>
    <p:sldId id="261" r:id="rId14"/>
    <p:sldId id="288" r:id="rId15"/>
    <p:sldId id="290" r:id="rId16"/>
    <p:sldId id="292" r:id="rId17"/>
    <p:sldId id="276" r:id="rId18"/>
    <p:sldId id="277" r:id="rId19"/>
    <p:sldId id="293" r:id="rId20"/>
    <p:sldId id="278" r:id="rId21"/>
    <p:sldId id="28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 Henderson" initials="R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p:cViewPr varScale="1">
        <p:scale>
          <a:sx n="99" d="100"/>
          <a:sy n="99" d="100"/>
        </p:scale>
        <p:origin x="-2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EFB31F3-070A-4B9C-AF24-76A37433C6A0}" type="datetimeFigureOut">
              <a:rPr lang="en-US" smtClean="0"/>
              <a:pPr/>
              <a:t>8/23/2012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75EC2B-3457-4D98-886A-43926883CF0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10E4AA0-20AB-45A2-A1FF-A971054D0DB7}" type="slidenum">
              <a:rPr lang="en-US" smtClean="0">
                <a:latin typeface="Arial" pitchFamily="34" charset="0"/>
              </a:rPr>
              <a:pPr/>
              <a:t>2</a:t>
            </a:fld>
            <a:endParaRPr lang="en-US" dirty="0" smtClean="0">
              <a:latin typeface="Arial" pitchFamily="34" charset="0"/>
            </a:endParaRPr>
          </a:p>
        </p:txBody>
      </p:sp>
      <p:sp>
        <p:nvSpPr>
          <p:cNvPr id="60419" name="Rectangle 7"/>
          <p:cNvSpPr txBox="1">
            <a:spLocks noGrp="1" noChangeArrowheads="1"/>
          </p:cNvSpPr>
          <p:nvPr/>
        </p:nvSpPr>
        <p:spPr bwMode="auto">
          <a:xfrm>
            <a:off x="3968844" y="8829989"/>
            <a:ext cx="3039964" cy="464820"/>
          </a:xfrm>
          <a:prstGeom prst="rect">
            <a:avLst/>
          </a:prstGeom>
          <a:noFill/>
          <a:ln w="9525">
            <a:noFill/>
            <a:miter lim="800000"/>
            <a:headEnd/>
            <a:tailEnd/>
          </a:ln>
        </p:spPr>
        <p:txBody>
          <a:bodyPr lIns="91896" tIns="45949" rIns="91896" bIns="45949" anchor="b"/>
          <a:lstStyle/>
          <a:p>
            <a:pPr algn="r" defTabSz="920329"/>
            <a:fld id="{87287D83-5394-452D-8023-30498B72C106}" type="slidenum">
              <a:rPr lang="en-US" sz="1200"/>
              <a:pPr algn="r" defTabSz="920329"/>
              <a:t>2</a:t>
            </a:fld>
            <a:endParaRPr lang="en-US" sz="1200" dirty="0"/>
          </a:p>
        </p:txBody>
      </p:sp>
      <p:sp>
        <p:nvSpPr>
          <p:cNvPr id="60420"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C12C56A-1F90-4617-BD2D-0E367379486F}" type="slidenum">
              <a:rPr lang="en-US" smtClean="0">
                <a:latin typeface="Arial" pitchFamily="34" charset="0"/>
              </a:rPr>
              <a:pPr/>
              <a:t>3</a:t>
            </a:fld>
            <a:endParaRPr lang="en-US"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C12C56A-1F90-4617-BD2D-0E367379486F}" type="slidenum">
              <a:rPr lang="en-US" smtClean="0">
                <a:latin typeface="Arial" pitchFamily="34" charset="0"/>
              </a:rPr>
              <a:pPr/>
              <a:t>4</a:t>
            </a:fld>
            <a:endParaRPr lang="en-US"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fontScale="92500"/>
          </a:bodyPr>
          <a:lstStyle/>
          <a:p>
            <a:pPr defTabSz="917145" eaLnBrk="0" fontAlgn="base" hangingPunct="0">
              <a:spcBef>
                <a:spcPct val="30000"/>
              </a:spcBef>
              <a:spcAft>
                <a:spcPct val="0"/>
              </a:spcAft>
              <a:defRPr/>
            </a:pPr>
            <a:r>
              <a:rPr lang="en-US" b="1" dirty="0" smtClean="0">
                <a:solidFill>
                  <a:srgbClr val="FF0000"/>
                </a:solidFill>
              </a:rPr>
              <a:t>(advance slide to play video)</a:t>
            </a:r>
            <a:endParaRPr lang="en-US" sz="1400" b="1" dirty="0" smtClean="0">
              <a:solidFill>
                <a:srgbClr val="FF0000"/>
              </a:solidFill>
            </a:endParaRPr>
          </a:p>
          <a:p>
            <a:endParaRPr lang="en-US" dirty="0" smtClean="0"/>
          </a:p>
          <a:p>
            <a:pPr>
              <a:defRPr/>
            </a:pPr>
            <a:r>
              <a:rPr lang="en-US" dirty="0" smtClean="0"/>
              <a:t>Notes: </a:t>
            </a:r>
          </a:p>
          <a:p>
            <a:pPr>
              <a:defRPr/>
            </a:pPr>
            <a:r>
              <a:rPr lang="en-US" dirty="0" smtClean="0"/>
              <a:t>This map shows the location of the dam, just east of Sacramento – the state capitol.  Folsom’s water releases flow down the American River, through the</a:t>
            </a:r>
            <a:r>
              <a:rPr lang="en-US" baseline="0" dirty="0" smtClean="0"/>
              <a:t> city of Sacramento, into the Sacramento River and out to sea. </a:t>
            </a:r>
            <a:endParaRPr lang="en-US" dirty="0" smtClean="0"/>
          </a:p>
          <a:p>
            <a:pPr>
              <a:defRPr/>
            </a:pPr>
            <a:endParaRPr lang="en-US" dirty="0" smtClean="0"/>
          </a:p>
          <a:p>
            <a:pPr>
              <a:defRPr/>
            </a:pPr>
            <a:r>
              <a:rPr lang="en-US" dirty="0" smtClean="0"/>
              <a:t> Notes:  Total Project cost</a:t>
            </a:r>
            <a:r>
              <a:rPr lang="en-US" baseline="0" dirty="0" smtClean="0"/>
              <a:t> - $833M</a:t>
            </a:r>
          </a:p>
          <a:p>
            <a:pPr>
              <a:defRPr/>
            </a:pPr>
            <a:r>
              <a:rPr lang="en-US" i="1" baseline="0" dirty="0" smtClean="0">
                <a:effectLst>
                  <a:outerShdw blurRad="38100" dist="38100" dir="2700000" algn="tl">
                    <a:srgbClr val="C0C0C0"/>
                  </a:outerShdw>
                </a:effectLst>
              </a:rPr>
              <a:t>Federal Cost - $541.5M</a:t>
            </a:r>
          </a:p>
          <a:p>
            <a:pPr>
              <a:defRPr/>
            </a:pPr>
            <a:r>
              <a:rPr lang="en-US" i="1" baseline="0" dirty="0" smtClean="0">
                <a:effectLst>
                  <a:outerShdw blurRad="38100" dist="38100" dir="2700000" algn="tl">
                    <a:srgbClr val="C0C0C0"/>
                  </a:outerShdw>
                </a:effectLst>
              </a:rPr>
              <a:t>Non-Federal - $291.5M</a:t>
            </a:r>
          </a:p>
          <a:p>
            <a:pPr>
              <a:defRPr/>
            </a:pPr>
            <a:r>
              <a:rPr lang="en-US" i="1" baseline="0" dirty="0" smtClean="0">
                <a:effectLst>
                  <a:outerShdw blurRad="38100" dist="38100" dir="2700000" algn="tl">
                    <a:srgbClr val="C0C0C0"/>
                  </a:outerShdw>
                </a:effectLst>
              </a:rPr>
              <a:t>Total cost through FY10 - $119M</a:t>
            </a:r>
          </a:p>
          <a:p>
            <a:pPr>
              <a:defRPr/>
            </a:pPr>
            <a:r>
              <a:rPr lang="en-US" i="1" baseline="0" dirty="0" smtClean="0">
                <a:effectLst>
                  <a:outerShdw blurRad="38100" dist="38100" dir="2700000" algn="tl">
                    <a:srgbClr val="C0C0C0"/>
                  </a:outerShdw>
                </a:effectLst>
              </a:rPr>
              <a:t>FY11 allocations to date - $9.9M (??)</a:t>
            </a:r>
          </a:p>
          <a:p>
            <a:pPr>
              <a:defRPr/>
            </a:pPr>
            <a:r>
              <a:rPr lang="en-US" i="1" baseline="0" dirty="0" smtClean="0">
                <a:effectLst>
                  <a:outerShdw blurRad="38100" dist="38100" dir="2700000" algn="tl">
                    <a:srgbClr val="C0C0C0"/>
                  </a:outerShdw>
                </a:effectLst>
              </a:rPr>
              <a:t>FY 12 President’s Budget - $21M ($28M can be executed)</a:t>
            </a:r>
          </a:p>
          <a:p>
            <a:pPr>
              <a:defRPr/>
            </a:pPr>
            <a:r>
              <a:rPr lang="en-US" i="1" baseline="0" dirty="0" smtClean="0">
                <a:effectLst>
                  <a:outerShdw blurRad="38100" dist="38100" dir="2700000" algn="tl">
                    <a:srgbClr val="C0C0C0"/>
                  </a:outerShdw>
                </a:effectLst>
              </a:rPr>
              <a:t>902 Limit - $962M</a:t>
            </a:r>
          </a:p>
          <a:p>
            <a:pPr>
              <a:defRPr/>
            </a:pPr>
            <a:endParaRPr lang="en-US" i="1" baseline="0" dirty="0" smtClean="0">
              <a:effectLst>
                <a:outerShdw blurRad="38100" dist="38100" dir="2700000" algn="tl">
                  <a:srgbClr val="C0C0C0"/>
                </a:outerShdw>
              </a:effectLst>
            </a:endParaRPr>
          </a:p>
          <a:p>
            <a:pPr defTabSz="917145" eaLnBrk="0" fontAlgn="base" hangingPunct="0">
              <a:spcBef>
                <a:spcPct val="30000"/>
              </a:spcBef>
              <a:spcAft>
                <a:spcPct val="0"/>
              </a:spcAft>
              <a:defRPr/>
            </a:pPr>
            <a:r>
              <a:rPr lang="en-US" i="0" dirty="0" smtClean="0">
                <a:effectLst>
                  <a:outerShdw blurRad="38100" dist="38100" dir="2700000" algn="tl">
                    <a:srgbClr val="C0C0C0"/>
                  </a:outerShdw>
                </a:effectLst>
              </a:rPr>
              <a:t>Inset map shows the</a:t>
            </a:r>
            <a:r>
              <a:rPr lang="en-US" i="0" baseline="0" dirty="0" smtClean="0">
                <a:effectLst>
                  <a:outerShdw blurRad="38100" dist="38100" dir="2700000" algn="tl">
                    <a:srgbClr val="C0C0C0"/>
                  </a:outerShdw>
                </a:effectLst>
              </a:rPr>
              <a:t> JFP in relation to the rest of the American River Common Features General Reevaluation Report work currently underway.  To reach “200 year” protection, both the JFP AND the downstream levee work must be complete. Otherwise, the downstream levees wouldn’t be able to hold the increased water releases from the dam.</a:t>
            </a:r>
          </a:p>
          <a:p>
            <a:pPr>
              <a:defRPr/>
            </a:pPr>
            <a:endParaRPr lang="en-US" i="1" dirty="0" smtClean="0">
              <a:effectLst>
                <a:outerShdw blurRad="38100" dist="38100" dir="2700000" algn="tl">
                  <a:srgbClr val="C0C0C0"/>
                </a:outerShdw>
              </a:effectLst>
            </a:endParaRPr>
          </a:p>
          <a:p>
            <a:pPr>
              <a:defRPr/>
            </a:pPr>
            <a:endParaRPr lang="en-US" dirty="0" smtClean="0"/>
          </a:p>
          <a:p>
            <a:r>
              <a:rPr lang="en-US" dirty="0" smtClean="0"/>
              <a:t>The Control</a:t>
            </a:r>
            <a:r>
              <a:rPr lang="en-US" baseline="0" dirty="0" smtClean="0"/>
              <a:t> structure and spillway are designed to release 312,500 cf of water per second…about twice the capacity of the downstream channel, if the main dam is in danger of overtopping during an extreme event.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B5EEE71-E2C5-47D8-84D1-932332030FDB}" type="slidenum">
              <a:rPr lang="en-US" smtClean="0">
                <a:latin typeface="Arial" pitchFamily="34" charset="0"/>
              </a:rPr>
              <a:pPr/>
              <a:t>8</a:t>
            </a:fld>
            <a:endParaRPr lang="en-US" dirty="0" smtClean="0">
              <a:latin typeface="Arial" pitchFamily="34" charset="0"/>
            </a:endParaRPr>
          </a:p>
        </p:txBody>
      </p:sp>
      <p:sp>
        <p:nvSpPr>
          <p:cNvPr id="109571" name="Rectangle 7"/>
          <p:cNvSpPr txBox="1">
            <a:spLocks noGrp="1" noChangeArrowheads="1"/>
          </p:cNvSpPr>
          <p:nvPr/>
        </p:nvSpPr>
        <p:spPr bwMode="auto">
          <a:xfrm>
            <a:off x="3968844" y="8829989"/>
            <a:ext cx="3039964" cy="464820"/>
          </a:xfrm>
          <a:prstGeom prst="rect">
            <a:avLst/>
          </a:prstGeom>
          <a:noFill/>
          <a:ln w="9525">
            <a:noFill/>
            <a:miter lim="800000"/>
            <a:headEnd/>
            <a:tailEnd/>
          </a:ln>
        </p:spPr>
        <p:txBody>
          <a:bodyPr lIns="91893" tIns="45948" rIns="91893" bIns="45948" anchor="b"/>
          <a:lstStyle/>
          <a:p>
            <a:pPr algn="r" defTabSz="920305"/>
            <a:fld id="{4D4B75D4-D33C-4B00-A0B5-A334B2EB7C22}" type="slidenum">
              <a:rPr lang="en-US" sz="1200"/>
              <a:pPr algn="r" defTabSz="920305"/>
              <a:t>8</a:t>
            </a:fld>
            <a:endParaRPr lang="en-US" sz="1200" dirty="0"/>
          </a:p>
        </p:txBody>
      </p:sp>
      <p:sp>
        <p:nvSpPr>
          <p:cNvPr id="109572" name="Rectangle 2"/>
          <p:cNvSpPr>
            <a:spLocks noGrp="1" noRot="1" noChangeAspect="1" noChangeArrowheads="1" noTextEdit="1"/>
          </p:cNvSpPr>
          <p:nvPr>
            <p:ph type="sldImg"/>
          </p:nvPr>
        </p:nvSpPr>
        <p:spPr>
          <a:ln/>
        </p:spPr>
      </p:sp>
      <p:sp>
        <p:nvSpPr>
          <p:cNvPr id="604166" name="Rectangle 3"/>
          <p:cNvSpPr>
            <a:spLocks noGrp="1" noChangeArrowheads="1"/>
          </p:cNvSpPr>
          <p:nvPr>
            <p:ph type="body" idx="1"/>
          </p:nvPr>
        </p:nvSpPr>
        <p:spPr>
          <a:xfrm>
            <a:off x="0" y="4262974"/>
            <a:ext cx="7010400" cy="4183380"/>
          </a:xfrm>
          <a:ln/>
        </p:spPr>
        <p:txBody>
          <a:bodyPr/>
          <a:lstStyle/>
          <a:p>
            <a:pPr defTabSz="915747" eaLnBrk="0" fontAlgn="base" hangingPunct="0">
              <a:spcBef>
                <a:spcPct val="30000"/>
              </a:spcBef>
              <a:spcAft>
                <a:spcPct val="0"/>
              </a:spcAft>
              <a:defRPr/>
            </a:pPr>
            <a:endParaRPr lang="en-US" i="1" dirty="0" smtClean="0">
              <a:effectLst>
                <a:outerShdw blurRad="38100" dist="38100" dir="2700000" algn="tl">
                  <a:srgbClr val="C0C0C0"/>
                </a:outerShdw>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FB36766-3112-4ECC-B450-ACF197A05AF8}"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BB50FDF-C9F9-4853-9BCB-86B72B933970}"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812197C-3AE3-4208-ACA4-7C8424FBE56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8529A9-E486-41A7-AA28-B7F2CB77B08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47616AD-F12A-427C-9EE7-5858ADA1C70A}"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D63E9F3-2A54-4C54-AED1-5635D2CD189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90B82E-5A79-47AD-BFF9-2BE2EC1939C2}"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0E3A15-F8B6-4019-833C-0D1F660E26A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E2F286D-21FD-4200-A022-D5FDF12F602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F927484-5963-4892-87B4-CCE6AF3E3B35}"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D7A94BF-A8DA-471F-B7E1-65791C8BD623}"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3EF2DE68-70EB-4964-A061-AC494F89DDEE}" type="slidenum">
              <a:rPr lang="en-US"/>
              <a:pPr>
                <a:defRPr/>
              </a:pPr>
              <a:t>‹#›</a:t>
            </a:fld>
            <a:endParaRPr lang="en-US" dirty="0"/>
          </a:p>
        </p:txBody>
      </p:sp>
    </p:spTree>
  </p:cSld>
  <p:clrMapOvr>
    <a:masterClrMapping/>
  </p:clrMapOvr>
  <p:transition spd="med" advClick="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JFP_Rendering_Aerial_500.jpg"/>
          <p:cNvPicPr>
            <a:picLocks noChangeAspect="1"/>
          </p:cNvPicPr>
          <p:nvPr userDrawn="1"/>
        </p:nvPicPr>
        <p:blipFill>
          <a:blip r:embed="rId13" cstate="print"/>
          <a:srcRect t="12973" r="5760"/>
          <a:stretch>
            <a:fillRect/>
          </a:stretch>
        </p:blipFill>
        <p:spPr>
          <a:xfrm>
            <a:off x="3950482" y="3886200"/>
            <a:ext cx="5193518" cy="3194108"/>
          </a:xfrm>
          <a:prstGeom prst="rect">
            <a:avLst/>
          </a:prstGeom>
        </p:spPr>
      </p:pic>
      <p:pic>
        <p:nvPicPr>
          <p:cNvPr id="15" name="Picture 14" descr="CESPK_FolsomDam.jpg"/>
          <p:cNvPicPr>
            <a:picLocks noChangeAspect="1"/>
          </p:cNvPicPr>
          <p:nvPr userDrawn="1"/>
        </p:nvPicPr>
        <p:blipFill>
          <a:blip r:embed="rId14" cstate="print"/>
          <a:srcRect t="6164" r="19932" b="41301"/>
          <a:stretch>
            <a:fillRect/>
          </a:stretch>
        </p:blipFill>
        <p:spPr>
          <a:xfrm>
            <a:off x="4243112" y="1676400"/>
            <a:ext cx="4915087" cy="2149826"/>
          </a:xfrm>
          <a:prstGeom prst="rect">
            <a:avLst/>
          </a:prstGeom>
        </p:spPr>
      </p:pic>
      <p:grpSp>
        <p:nvGrpSpPr>
          <p:cNvPr id="1052" name="Group 28"/>
          <p:cNvGrpSpPr>
            <a:grpSpLocks/>
          </p:cNvGrpSpPr>
          <p:nvPr/>
        </p:nvGrpSpPr>
        <p:grpSpPr bwMode="auto">
          <a:xfrm>
            <a:off x="0" y="0"/>
            <a:ext cx="9144000" cy="6861175"/>
            <a:chOff x="0" y="0"/>
            <a:chExt cx="5760" cy="4322"/>
          </a:xfrm>
        </p:grpSpPr>
        <p:grpSp>
          <p:nvGrpSpPr>
            <p:cNvPr id="1051" name="Group 27"/>
            <p:cNvGrpSpPr>
              <a:grpSpLocks/>
            </p:cNvGrpSpPr>
            <p:nvPr userDrawn="1"/>
          </p:nvGrpSpPr>
          <p:grpSpPr bwMode="auto">
            <a:xfrm>
              <a:off x="0" y="0"/>
              <a:ext cx="5760" cy="4322"/>
              <a:chOff x="0" y="0"/>
              <a:chExt cx="5760" cy="4322"/>
            </a:xfrm>
          </p:grpSpPr>
          <p:pic>
            <p:nvPicPr>
              <p:cNvPr id="1047" name="Picture 23"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p:spPr>
          </p:pic>
          <p:pic>
            <p:nvPicPr>
              <p:cNvPr id="1045" name="Picture 21"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p:spPr>
          </p:pic>
        </p:grpSp>
        <p:pic>
          <p:nvPicPr>
            <p:cNvPr id="1032" name="Picture 8" descr="USACE_logo"/>
            <p:cNvPicPr>
              <a:picLocks noChangeAspect="1" noChangeArrowheads="1"/>
            </p:cNvPicPr>
            <p:nvPr userDrawn="1"/>
          </p:nvPicPr>
          <p:blipFill>
            <a:blip r:embed="rId17" cstate="print"/>
            <a:srcRect/>
            <a:stretch>
              <a:fillRect/>
            </a:stretch>
          </p:blipFill>
          <p:spPr bwMode="auto">
            <a:xfrm>
              <a:off x="144" y="3201"/>
              <a:ext cx="864" cy="591"/>
            </a:xfrm>
            <a:prstGeom prst="rect">
              <a:avLst/>
            </a:prstGeom>
            <a:noFill/>
          </p:spPr>
        </p:pic>
      </p:gr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r>
              <a:rPr lang="en-US" sz="1200" b="1" dirty="0"/>
              <a:t>US Army Corps of Engineers</a:t>
            </a:r>
          </a:p>
          <a:p>
            <a:r>
              <a:rPr lang="en-US" b="1" dirty="0"/>
              <a:t>BUILDING STRONG</a:t>
            </a:r>
            <a:r>
              <a:rPr lang="en-US" sz="1400" b="1" baseline="-25000" dirty="0"/>
              <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45A1DBB9-ACBC-4882-86A9-BB6E8F948A9C}" type="slidenum">
              <a:rPr lang="en-US"/>
              <a:pPr/>
              <a:t>‹#›</a:t>
            </a:fld>
            <a:endParaRPr lang="en-US" dirty="0"/>
          </a:p>
        </p:txBody>
      </p:sp>
      <p:pic>
        <p:nvPicPr>
          <p:cNvPr id="3080"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dirty="0"/>
              <a:t>BUILDING STRONG</a:t>
            </a:r>
            <a:r>
              <a:rPr lang="en-US" sz="1400" b="1" baseline="-25000" dirty="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video" Target="file:///\\spk-netapp1\users\L2EDEPA9\Projects%20-%20SPK\JFP\Schedule%20Release\JFP_map_1.wmv"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sz="2000" dirty="0" smtClean="0"/>
              <a:t>FOLSOM DAM MODIFICATIONS</a:t>
            </a:r>
            <a:r>
              <a:rPr lang="en-US" dirty="0" smtClean="0"/>
              <a:t/>
            </a:r>
            <a:br>
              <a:rPr lang="en-US" dirty="0" smtClean="0"/>
            </a:br>
            <a:r>
              <a:rPr lang="en-US" dirty="0" smtClean="0"/>
              <a:t>APPROACH CHANNEL EIS/EIR</a:t>
            </a:r>
            <a:endParaRPr lang="en-US" dirty="0"/>
          </a:p>
        </p:txBody>
      </p:sp>
      <p:sp>
        <p:nvSpPr>
          <p:cNvPr id="4100" name="Text Box 4"/>
          <p:cNvSpPr txBox="1">
            <a:spLocks noChangeArrowheads="1"/>
          </p:cNvSpPr>
          <p:nvPr/>
        </p:nvSpPr>
        <p:spPr bwMode="auto">
          <a:xfrm>
            <a:off x="152400" y="2209800"/>
            <a:ext cx="3505200" cy="1677382"/>
          </a:xfrm>
          <a:prstGeom prst="rect">
            <a:avLst/>
          </a:prstGeom>
          <a:noFill/>
          <a:ln w="9525">
            <a:noFill/>
            <a:miter lim="800000"/>
            <a:headEnd/>
            <a:tailEnd/>
          </a:ln>
          <a:effectLst/>
        </p:spPr>
        <p:txBody>
          <a:bodyPr>
            <a:spAutoFit/>
          </a:bodyPr>
          <a:lstStyle/>
          <a:p>
            <a:pPr>
              <a:spcBef>
                <a:spcPct val="50000"/>
              </a:spcBef>
            </a:pPr>
            <a:r>
              <a:rPr lang="en-US" sz="1600" b="1" dirty="0" smtClean="0"/>
              <a:t>Major Robert Dion </a:t>
            </a:r>
          </a:p>
          <a:p>
            <a:pPr>
              <a:spcBef>
                <a:spcPct val="50000"/>
              </a:spcBef>
            </a:pPr>
            <a:r>
              <a:rPr lang="en-US" sz="1600" b="1" dirty="0" smtClean="0"/>
              <a:t>and Cameron Sessions</a:t>
            </a:r>
            <a:endParaRPr lang="en-US" sz="1600" b="1" dirty="0"/>
          </a:p>
          <a:p>
            <a:pPr>
              <a:spcBef>
                <a:spcPct val="50000"/>
              </a:spcBef>
            </a:pPr>
            <a:r>
              <a:rPr lang="en-US" sz="1400" dirty="0" smtClean="0"/>
              <a:t>Project Managers</a:t>
            </a:r>
            <a:endParaRPr lang="en-US" sz="1400" dirty="0"/>
          </a:p>
          <a:p>
            <a:pPr>
              <a:spcBef>
                <a:spcPct val="50000"/>
              </a:spcBef>
            </a:pPr>
            <a:r>
              <a:rPr lang="en-US" sz="1400" dirty="0" smtClean="0"/>
              <a:t>Sacramento District, USACE</a:t>
            </a:r>
            <a:endParaRPr lang="en-US" sz="1400" dirty="0"/>
          </a:p>
          <a:p>
            <a:pPr>
              <a:spcBef>
                <a:spcPct val="50000"/>
              </a:spcBef>
            </a:pPr>
            <a:r>
              <a:rPr lang="en-US" sz="1400" dirty="0" smtClean="0"/>
              <a:t>23 August 2012</a:t>
            </a:r>
            <a:endParaRPr lang="en-US" sz="1400" dirty="0"/>
          </a:p>
        </p:txBody>
      </p:sp>
      <p:pic>
        <p:nvPicPr>
          <p:cNvPr id="1026" name="Picture 2" descr="\\ARCTIC\Project_data\CA\CIV\Folsom_MultiProjects\Folsom_Dam_Modification\Modification_FY2012\GIS\Graphics\Static_Images\Logos\CentralValleyFloodProtectionBoard_no_black_background.gif"/>
          <p:cNvPicPr>
            <a:picLocks noChangeAspect="1" noChangeArrowheads="1"/>
          </p:cNvPicPr>
          <p:nvPr/>
        </p:nvPicPr>
        <p:blipFill>
          <a:blip r:embed="rId2" cstate="print"/>
          <a:srcRect/>
          <a:stretch>
            <a:fillRect/>
          </a:stretch>
        </p:blipFill>
        <p:spPr bwMode="auto">
          <a:xfrm>
            <a:off x="3048000" y="5029200"/>
            <a:ext cx="786714" cy="766011"/>
          </a:xfrm>
          <a:prstGeom prst="rect">
            <a:avLst/>
          </a:prstGeom>
          <a:noFill/>
        </p:spPr>
      </p:pic>
      <p:pic>
        <p:nvPicPr>
          <p:cNvPr id="1027" name="Picture 3" descr="\\ARCTIC\Project_data\CA\CIV\Folsom_MultiProjects\Folsom_Dam_Modification\Modification_FY2012\GIS\Graphics\Static_Images\Logos\2012SAFCALOGO.png"/>
          <p:cNvPicPr>
            <a:picLocks noChangeAspect="1" noChangeArrowheads="1"/>
          </p:cNvPicPr>
          <p:nvPr/>
        </p:nvPicPr>
        <p:blipFill>
          <a:blip r:embed="rId3" cstate="print"/>
          <a:srcRect/>
          <a:stretch>
            <a:fillRect/>
          </a:stretch>
        </p:blipFill>
        <p:spPr bwMode="auto">
          <a:xfrm>
            <a:off x="2514600" y="5867400"/>
            <a:ext cx="838200" cy="428413"/>
          </a:xfrm>
          <a:prstGeom prst="rect">
            <a:avLst/>
          </a:prstGeom>
          <a:noFill/>
        </p:spPr>
      </p:pic>
      <p:pic>
        <p:nvPicPr>
          <p:cNvPr id="1028" name="Picture 4" descr="\\ARCTIC\Project_data\CA\CIV\Folsom_MultiProjects\Folsom_Dam_Modification\Modification_FY2012\GIS\Graphics\Static_Images\Logos\BOR_1.jpg"/>
          <p:cNvPicPr>
            <a:picLocks noChangeAspect="1" noChangeArrowheads="1"/>
          </p:cNvPicPr>
          <p:nvPr/>
        </p:nvPicPr>
        <p:blipFill>
          <a:blip r:embed="rId4" cstate="print"/>
          <a:srcRect/>
          <a:stretch>
            <a:fillRect/>
          </a:stretch>
        </p:blipFill>
        <p:spPr bwMode="auto">
          <a:xfrm>
            <a:off x="1752600" y="5181600"/>
            <a:ext cx="1066800" cy="46514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CHANNEL</a:t>
            </a:r>
            <a:br>
              <a:rPr lang="en-US" dirty="0" smtClean="0"/>
            </a:br>
            <a:r>
              <a:rPr lang="en-US" sz="4000" dirty="0" smtClean="0"/>
              <a:t>Potential Effects</a:t>
            </a:r>
            <a:endParaRPr lang="en-US" sz="4000" dirty="0"/>
          </a:p>
        </p:txBody>
      </p:sp>
      <p:sp>
        <p:nvSpPr>
          <p:cNvPr id="3" name="Content Placeholder 2"/>
          <p:cNvSpPr>
            <a:spLocks noGrp="1"/>
          </p:cNvSpPr>
          <p:nvPr>
            <p:ph idx="1"/>
          </p:nvPr>
        </p:nvSpPr>
        <p:spPr>
          <a:xfrm>
            <a:off x="457200" y="1981200"/>
            <a:ext cx="8229600" cy="3733800"/>
          </a:xfrm>
        </p:spPr>
        <p:txBody>
          <a:bodyPr/>
          <a:lstStyle/>
          <a:p>
            <a:r>
              <a:rPr lang="en-US" sz="2000" dirty="0" smtClean="0"/>
              <a:t>In-water Blasting and Dredging </a:t>
            </a:r>
          </a:p>
          <a:p>
            <a:pPr lvl="1"/>
            <a:r>
              <a:rPr lang="en-US" sz="1600" dirty="0" smtClean="0"/>
              <a:t>Currently assessing effects (turbidity, etc)</a:t>
            </a:r>
          </a:p>
          <a:p>
            <a:pPr lvl="1"/>
            <a:r>
              <a:rPr lang="en-US" sz="1600" dirty="0" smtClean="0"/>
              <a:t>Best Management Practices </a:t>
            </a:r>
            <a:br>
              <a:rPr lang="en-US" sz="1600" dirty="0" smtClean="0"/>
            </a:br>
            <a:r>
              <a:rPr lang="en-US" sz="1600" dirty="0" smtClean="0"/>
              <a:t>will be implemented</a:t>
            </a:r>
          </a:p>
          <a:p>
            <a:pPr lvl="1"/>
            <a:r>
              <a:rPr lang="en-US" sz="1600" dirty="0" smtClean="0"/>
              <a:t>Silt/turbidity curtains utilized</a:t>
            </a:r>
          </a:p>
          <a:p>
            <a:pPr lvl="1"/>
            <a:endParaRPr lang="en-US" sz="1600" dirty="0" smtClean="0"/>
          </a:p>
          <a:p>
            <a:r>
              <a:rPr lang="en-US" sz="2000" dirty="0" smtClean="0"/>
              <a:t>Minimize impacts to recreation</a:t>
            </a:r>
          </a:p>
          <a:p>
            <a:endParaRPr lang="en-US" sz="2000" dirty="0" smtClean="0"/>
          </a:p>
          <a:p>
            <a:r>
              <a:rPr lang="en-US" sz="2000" dirty="0" smtClean="0"/>
              <a:t>Preferred Alternative Identified</a:t>
            </a:r>
          </a:p>
          <a:p>
            <a:pPr lvl="1"/>
            <a:r>
              <a:rPr lang="en-US" sz="1600" dirty="0" smtClean="0"/>
              <a:t>Alternative 2 will use cut-off wall</a:t>
            </a:r>
          </a:p>
          <a:p>
            <a:pPr>
              <a:buNone/>
            </a:pPr>
            <a:r>
              <a:rPr lang="en-US" sz="1600" dirty="0" smtClean="0"/>
              <a:t>	      during construction </a:t>
            </a:r>
          </a:p>
        </p:txBody>
      </p:sp>
      <p:pic>
        <p:nvPicPr>
          <p:cNvPr id="6" name="Picture 5" descr="JFP Renderings July 2010 Upstream Face.jpg"/>
          <p:cNvPicPr>
            <a:picLocks noChangeAspect="1"/>
          </p:cNvPicPr>
          <p:nvPr/>
        </p:nvPicPr>
        <p:blipFill>
          <a:blip r:embed="rId2" cstate="print"/>
          <a:srcRect l="4167" r="4167"/>
          <a:stretch>
            <a:fillRect/>
          </a:stretch>
        </p:blipFill>
        <p:spPr>
          <a:xfrm>
            <a:off x="5410200" y="2743200"/>
            <a:ext cx="2971800" cy="2161328"/>
          </a:xfrm>
          <a:prstGeom prst="rect">
            <a:avLst/>
          </a:prstGeom>
          <a:ln w="12700">
            <a:solidFill>
              <a:schemeClr val="tx1"/>
            </a:solidFill>
          </a:ln>
        </p:spPr>
      </p:pic>
      <p:sp>
        <p:nvSpPr>
          <p:cNvPr id="5" name="Slide Number Placeholder 4"/>
          <p:cNvSpPr>
            <a:spLocks noGrp="1"/>
          </p:cNvSpPr>
          <p:nvPr>
            <p:ph type="sldNum" sz="quarter" idx="10"/>
          </p:nvPr>
        </p:nvSpPr>
        <p:spPr/>
        <p:txBody>
          <a:bodyPr/>
          <a:lstStyle/>
          <a:p>
            <a:fld id="{EBB50FDF-C9F9-4853-9BCB-86B72B933970}"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Blasting</a:t>
            </a:r>
            <a:endParaRPr lang="en-US" dirty="0"/>
          </a:p>
        </p:txBody>
      </p:sp>
      <p:sp>
        <p:nvSpPr>
          <p:cNvPr id="3" name="Content Placeholder 2"/>
          <p:cNvSpPr>
            <a:spLocks noGrp="1"/>
          </p:cNvSpPr>
          <p:nvPr>
            <p:ph idx="1"/>
          </p:nvPr>
        </p:nvSpPr>
        <p:spPr/>
        <p:txBody>
          <a:bodyPr/>
          <a:lstStyle/>
          <a:p>
            <a:r>
              <a:rPr lang="en-US" sz="2400" dirty="0" smtClean="0"/>
              <a:t>Up to 8 test blasts to be conducted to verify safety boundaries</a:t>
            </a:r>
          </a:p>
          <a:p>
            <a:r>
              <a:rPr lang="en-US" sz="2400" dirty="0" smtClean="0"/>
              <a:t>Test blasting may last up to a week </a:t>
            </a:r>
          </a:p>
          <a:p>
            <a:r>
              <a:rPr lang="en-US" sz="2400" dirty="0" smtClean="0"/>
              <a:t>3000’ recreation safety zone</a:t>
            </a:r>
          </a:p>
          <a:p>
            <a:r>
              <a:rPr lang="en-US" sz="2400" dirty="0" smtClean="0"/>
              <a:t>Patrol unit</a:t>
            </a:r>
          </a:p>
          <a:p>
            <a:r>
              <a:rPr lang="en-US" sz="2400" dirty="0" smtClean="0"/>
              <a:t>Blast Pressure Safety </a:t>
            </a:r>
          </a:p>
          <a:p>
            <a:pPr>
              <a:buNone/>
            </a:pPr>
            <a:r>
              <a:rPr lang="en-US" sz="2400" dirty="0" smtClean="0"/>
              <a:t>    Boundary – Pressures </a:t>
            </a:r>
          </a:p>
          <a:p>
            <a:pPr>
              <a:buNone/>
            </a:pPr>
            <a:r>
              <a:rPr lang="en-US" sz="2400" dirty="0" smtClean="0"/>
              <a:t>    to be monitored within </a:t>
            </a:r>
          </a:p>
          <a:p>
            <a:pPr>
              <a:buNone/>
            </a:pPr>
            <a:r>
              <a:rPr lang="en-US" sz="2400" dirty="0" smtClean="0"/>
              <a:t>    2,500’ to ensure public </a:t>
            </a:r>
          </a:p>
          <a:p>
            <a:pPr>
              <a:buNone/>
            </a:pPr>
            <a:r>
              <a:rPr lang="en-US" sz="2400" dirty="0" smtClean="0"/>
              <a:t>    safety</a:t>
            </a:r>
          </a:p>
        </p:txBody>
      </p:sp>
      <p:sp>
        <p:nvSpPr>
          <p:cNvPr id="4" name="Slide Number Placeholder 3"/>
          <p:cNvSpPr>
            <a:spLocks noGrp="1"/>
          </p:cNvSpPr>
          <p:nvPr>
            <p:ph type="sldNum" sz="quarter" idx="10"/>
          </p:nvPr>
        </p:nvSpPr>
        <p:spPr/>
        <p:txBody>
          <a:bodyPr/>
          <a:lstStyle/>
          <a:p>
            <a:fld id="{EBB50FDF-C9F9-4853-9BCB-86B72B933970}" type="slidenum">
              <a:rPr lang="en-US" smtClean="0"/>
              <a:pPr/>
              <a:t>11</a:t>
            </a:fld>
            <a:endParaRPr lang="en-US" dirty="0"/>
          </a:p>
        </p:txBody>
      </p:sp>
      <p:pic>
        <p:nvPicPr>
          <p:cNvPr id="6" name="Picture 5" descr="SafetyBoundarytemplate.png"/>
          <p:cNvPicPr>
            <a:picLocks noChangeAspect="1"/>
          </p:cNvPicPr>
          <p:nvPr/>
        </p:nvPicPr>
        <p:blipFill>
          <a:blip r:embed="rId2" cstate="print"/>
          <a:stretch>
            <a:fillRect/>
          </a:stretch>
        </p:blipFill>
        <p:spPr>
          <a:xfrm>
            <a:off x="5029200" y="2895600"/>
            <a:ext cx="3540081" cy="2743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
            </a:r>
            <a:br>
              <a:rPr lang="en-US" sz="4000" b="1" dirty="0" smtClean="0"/>
            </a:br>
            <a:r>
              <a:rPr lang="en-US" sz="4000" b="1" dirty="0" smtClean="0"/>
              <a:t/>
            </a:r>
            <a:br>
              <a:rPr lang="en-US" sz="4000" b="1" dirty="0" smtClean="0"/>
            </a:br>
            <a:r>
              <a:rPr lang="en-US" sz="4000" dirty="0" smtClean="0"/>
              <a:t>Prison Staging Area and</a:t>
            </a:r>
            <a:br>
              <a:rPr lang="en-US" sz="4000" dirty="0" smtClean="0"/>
            </a:br>
            <a:r>
              <a:rPr lang="en-US" sz="4000" dirty="0" smtClean="0"/>
              <a:t> Stilling Basin Drain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2667000"/>
          </a:xfrm>
        </p:spPr>
        <p:txBody>
          <a:bodyPr/>
          <a:lstStyle/>
          <a:p>
            <a:pPr>
              <a:buNone/>
            </a:pPr>
            <a:endParaRPr lang="en-US" sz="2000" dirty="0" smtClean="0"/>
          </a:p>
          <a:p>
            <a:pPr>
              <a:buNone/>
            </a:pPr>
            <a:endParaRPr lang="en-US" sz="2000" dirty="0" smtClean="0"/>
          </a:p>
          <a:p>
            <a:pPr>
              <a:buNone/>
            </a:pPr>
            <a:r>
              <a:rPr lang="en-US" sz="2400" b="1" dirty="0" smtClean="0"/>
              <a:t>Additional design refinements are being evaluated within an EA/EIR which includes:</a:t>
            </a:r>
          </a:p>
          <a:p>
            <a:pPr>
              <a:lnSpc>
                <a:spcPct val="150000"/>
              </a:lnSpc>
            </a:pPr>
            <a:r>
              <a:rPr lang="en-US" sz="2000" dirty="0" smtClean="0"/>
              <a:t>Use of 10 acres at Folsom State Prison for staging and potential operation of a concrete batch plant,</a:t>
            </a:r>
          </a:p>
          <a:p>
            <a:pPr>
              <a:lnSpc>
                <a:spcPct val="150000"/>
              </a:lnSpc>
            </a:pPr>
            <a:r>
              <a:rPr lang="en-US" sz="2000" dirty="0" smtClean="0"/>
              <a:t>Installation of a temporary traffic signal on Folsom Lake Crossing,</a:t>
            </a:r>
          </a:p>
          <a:p>
            <a:pPr>
              <a:lnSpc>
                <a:spcPct val="150000"/>
              </a:lnSpc>
            </a:pPr>
            <a:r>
              <a:rPr lang="en-US" sz="2000" dirty="0" smtClean="0"/>
              <a:t>Widening of an existing dirt access road, and</a:t>
            </a:r>
          </a:p>
          <a:p>
            <a:pPr>
              <a:lnSpc>
                <a:spcPct val="150000"/>
              </a:lnSpc>
            </a:pPr>
            <a:r>
              <a:rPr lang="en-US" sz="2000" dirty="0" smtClean="0"/>
              <a:t> Construction of a drain at the stilling basin.</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838200"/>
          </a:xfrm>
        </p:spPr>
        <p:txBody>
          <a:bodyPr/>
          <a:lstStyle/>
          <a:p>
            <a:r>
              <a:rPr lang="en-US" sz="4000" dirty="0" smtClean="0"/>
              <a:t>National Environmental Policy Act</a:t>
            </a:r>
            <a:endParaRPr lang="en-US" sz="4000" dirty="0"/>
          </a:p>
        </p:txBody>
      </p:sp>
      <p:sp>
        <p:nvSpPr>
          <p:cNvPr id="7171" name="Rectangle 3"/>
          <p:cNvSpPr>
            <a:spLocks noGrp="1" noChangeArrowheads="1"/>
          </p:cNvSpPr>
          <p:nvPr>
            <p:ph idx="1"/>
          </p:nvPr>
        </p:nvSpPr>
        <p:spPr>
          <a:ln/>
        </p:spPr>
        <p:txBody>
          <a:bodyPr/>
          <a:lstStyle/>
          <a:p>
            <a:pPr>
              <a:lnSpc>
                <a:spcPct val="90000"/>
              </a:lnSpc>
            </a:pPr>
            <a:r>
              <a:rPr lang="en-US" sz="2000" dirty="0" smtClean="0"/>
              <a:t>A process outlined under federal law </a:t>
            </a:r>
          </a:p>
          <a:p>
            <a:pPr>
              <a:lnSpc>
                <a:spcPct val="90000"/>
              </a:lnSpc>
            </a:pPr>
            <a:endParaRPr lang="en-US" sz="2000" dirty="0" smtClean="0"/>
          </a:p>
          <a:p>
            <a:pPr>
              <a:lnSpc>
                <a:spcPct val="90000"/>
              </a:lnSpc>
            </a:pPr>
            <a:r>
              <a:rPr lang="en-US" sz="2000" dirty="0" smtClean="0"/>
              <a:t>Assesses proposed Federal actions through a range of Alternatives to determine if there is potential significant impact on the environment</a:t>
            </a:r>
          </a:p>
          <a:p>
            <a:pPr>
              <a:lnSpc>
                <a:spcPct val="90000"/>
              </a:lnSpc>
            </a:pPr>
            <a:endParaRPr lang="en-US" sz="2000" dirty="0" smtClean="0"/>
          </a:p>
          <a:p>
            <a:pPr>
              <a:lnSpc>
                <a:spcPct val="90000"/>
              </a:lnSpc>
            </a:pPr>
            <a:r>
              <a:rPr lang="en-US" sz="2000" dirty="0" smtClean="0"/>
              <a:t>Allows the public an opportunity to be involved with the decision process</a:t>
            </a:r>
          </a:p>
          <a:p>
            <a:pPr>
              <a:lnSpc>
                <a:spcPct val="90000"/>
              </a:lnSpc>
            </a:pPr>
            <a:endParaRPr lang="en-US" sz="2000" dirty="0" smtClean="0"/>
          </a:p>
          <a:p>
            <a:pPr>
              <a:lnSpc>
                <a:spcPct val="90000"/>
              </a:lnSpc>
            </a:pPr>
            <a:r>
              <a:rPr lang="en-US" sz="2000" dirty="0" smtClean="0"/>
              <a:t>Provides community involvement</a:t>
            </a:r>
          </a:p>
          <a:p>
            <a:pPr lvl="1">
              <a:lnSpc>
                <a:spcPct val="90000"/>
              </a:lnSpc>
            </a:pPr>
            <a:r>
              <a:rPr lang="en-US" sz="2000" dirty="0" smtClean="0"/>
              <a:t>Public Scoping Meetings</a:t>
            </a:r>
          </a:p>
          <a:p>
            <a:pPr lvl="1">
              <a:lnSpc>
                <a:spcPct val="90000"/>
              </a:lnSpc>
            </a:pPr>
            <a:r>
              <a:rPr lang="en-US" sz="2000" dirty="0" smtClean="0"/>
              <a:t>Public Comment review periods</a:t>
            </a:r>
          </a:p>
          <a:p>
            <a:pPr lvl="1">
              <a:lnSpc>
                <a:spcPct val="90000"/>
              </a:lnSpc>
            </a:pPr>
            <a:r>
              <a:rPr lang="en-US" sz="2000" dirty="0" smtClean="0"/>
              <a:t>Public hearings</a:t>
            </a:r>
          </a:p>
          <a:p>
            <a:endParaRPr lang="en-US" dirty="0"/>
          </a:p>
        </p:txBody>
      </p:sp>
      <p:sp>
        <p:nvSpPr>
          <p:cNvPr id="4" name="Slide Number Placeholder 3"/>
          <p:cNvSpPr>
            <a:spLocks noGrp="1"/>
          </p:cNvSpPr>
          <p:nvPr>
            <p:ph type="sldNum" sz="quarter" idx="10"/>
          </p:nvPr>
        </p:nvSpPr>
        <p:spPr/>
        <p:txBody>
          <a:bodyPr/>
          <a:lstStyle/>
          <a:p>
            <a:fld id="{EBB50FDF-C9F9-4853-9BCB-86B72B933970}" type="slidenum">
              <a:rPr lang="en-US" smtClean="0"/>
              <a:pPr/>
              <a:t>13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2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2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2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2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17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anim calcmode="lin" valueType="num">
                                      <p:cBhvr additive="base">
                                        <p:cTn id="29" dur="2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7171">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anim calcmode="lin" valueType="num">
                                      <p:cBhvr additive="base">
                                        <p:cTn id="33" dur="2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7171">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anim calcmode="lin" valueType="num">
                                      <p:cBhvr additive="base">
                                        <p:cTn id="37" dur="2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lstStyle/>
          <a:p>
            <a:r>
              <a:rPr lang="en-US" sz="4000" dirty="0" smtClean="0"/>
              <a:t>California Environmental Quality Act</a:t>
            </a:r>
            <a:endParaRPr lang="en-US" sz="4000" dirty="0"/>
          </a:p>
        </p:txBody>
      </p:sp>
      <p:sp>
        <p:nvSpPr>
          <p:cNvPr id="3" name="Content Placeholder 2"/>
          <p:cNvSpPr>
            <a:spLocks noGrp="1"/>
          </p:cNvSpPr>
          <p:nvPr>
            <p:ph idx="1"/>
          </p:nvPr>
        </p:nvSpPr>
        <p:spPr/>
        <p:txBody>
          <a:bodyPr/>
          <a:lstStyle/>
          <a:p>
            <a:pPr>
              <a:lnSpc>
                <a:spcPct val="90000"/>
              </a:lnSpc>
            </a:pPr>
            <a:r>
              <a:rPr lang="en-US" sz="2000" dirty="0" smtClean="0"/>
              <a:t>A process outlined by California state law that:</a:t>
            </a:r>
          </a:p>
          <a:p>
            <a:pPr>
              <a:lnSpc>
                <a:spcPct val="90000"/>
              </a:lnSpc>
              <a:buNone/>
            </a:pPr>
            <a:endParaRPr lang="en-US" sz="2000" dirty="0" smtClean="0"/>
          </a:p>
          <a:p>
            <a:pPr lvl="1">
              <a:lnSpc>
                <a:spcPct val="90000"/>
              </a:lnSpc>
            </a:pPr>
            <a:r>
              <a:rPr lang="en-US" sz="1800" dirty="0" smtClean="0"/>
              <a:t>Informs decision makers and the public about the potential significant environmental effect of a project.</a:t>
            </a:r>
          </a:p>
          <a:p>
            <a:pPr lvl="1">
              <a:lnSpc>
                <a:spcPct val="90000"/>
              </a:lnSpc>
              <a:buNone/>
            </a:pPr>
            <a:endParaRPr lang="en-US" sz="1800" dirty="0" smtClean="0"/>
          </a:p>
          <a:p>
            <a:pPr lvl="1">
              <a:lnSpc>
                <a:spcPct val="90000"/>
              </a:lnSpc>
            </a:pPr>
            <a:r>
              <a:rPr lang="en-US" sz="1800" dirty="0" smtClean="0"/>
              <a:t>Identifies project changes, alternatives, or mitigation measures to avoid or significantly reduce environmental effects, when feasible.</a:t>
            </a:r>
          </a:p>
          <a:p>
            <a:pPr lvl="1">
              <a:lnSpc>
                <a:spcPct val="90000"/>
              </a:lnSpc>
              <a:buNone/>
            </a:pPr>
            <a:endParaRPr lang="en-US" sz="1800" dirty="0" smtClean="0"/>
          </a:p>
          <a:p>
            <a:pPr lvl="1">
              <a:lnSpc>
                <a:spcPct val="90000"/>
              </a:lnSpc>
            </a:pPr>
            <a:r>
              <a:rPr lang="en-US" sz="1800" dirty="0" smtClean="0"/>
              <a:t>Discloses to the public, the reasons why a project was approved if significant environmental effects are involved.</a:t>
            </a:r>
          </a:p>
          <a:p>
            <a:pPr>
              <a:lnSpc>
                <a:spcPct val="90000"/>
              </a:lnSpc>
              <a:buNone/>
            </a:pPr>
            <a:endParaRPr lang="en-US" sz="2000" dirty="0" smtClean="0"/>
          </a:p>
          <a:p>
            <a:pPr>
              <a:lnSpc>
                <a:spcPct val="90000"/>
              </a:lnSpc>
            </a:pPr>
            <a:r>
              <a:rPr lang="en-US" sz="2000" dirty="0" smtClean="0"/>
              <a:t>Provides community involvement</a:t>
            </a:r>
          </a:p>
          <a:p>
            <a:pPr lvl="1">
              <a:lnSpc>
                <a:spcPct val="90000"/>
              </a:lnSpc>
            </a:pPr>
            <a:r>
              <a:rPr lang="en-US" sz="2000" dirty="0" smtClean="0"/>
              <a:t>Public Scoping Meetings</a:t>
            </a:r>
          </a:p>
          <a:p>
            <a:pPr lvl="1">
              <a:lnSpc>
                <a:spcPct val="90000"/>
              </a:lnSpc>
            </a:pPr>
            <a:r>
              <a:rPr lang="en-US" sz="2000" dirty="0" smtClean="0"/>
              <a:t>Public Comment review periods</a:t>
            </a:r>
          </a:p>
          <a:p>
            <a:pPr lvl="1">
              <a:lnSpc>
                <a:spcPct val="90000"/>
              </a:lnSpc>
            </a:pPr>
            <a:r>
              <a:rPr lang="en-US" sz="2000" dirty="0" smtClean="0"/>
              <a:t>Public hearings</a:t>
            </a:r>
          </a:p>
          <a:p>
            <a:endParaRPr lang="en-US" sz="2000" dirty="0"/>
          </a:p>
        </p:txBody>
      </p:sp>
      <p:sp>
        <p:nvSpPr>
          <p:cNvPr id="4" name="Slide Number Placeholder 3"/>
          <p:cNvSpPr>
            <a:spLocks noGrp="1"/>
          </p:cNvSpPr>
          <p:nvPr>
            <p:ph type="sldNum" sz="quarter" idx="10"/>
          </p:nvPr>
        </p:nvSpPr>
        <p:spPr/>
        <p:txBody>
          <a:bodyPr/>
          <a:lstStyle/>
          <a:p>
            <a:fld id="{EBB50FDF-C9F9-4853-9BCB-86B72B933970}" type="slidenum">
              <a:rPr lang="en-US" smtClean="0"/>
              <a:pPr/>
              <a:t>14</a:t>
            </a:fld>
            <a:endParaRPr lang="en-US"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5-Point Star 16"/>
          <p:cNvSpPr/>
          <p:nvPr/>
        </p:nvSpPr>
        <p:spPr>
          <a:xfrm>
            <a:off x="381000" y="3505200"/>
            <a:ext cx="381000" cy="338328"/>
          </a:xfrm>
          <a:prstGeom prst="star5">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100000" t="100000"/>
            </a:path>
            <a:tileRect r="-100000" b="-100000"/>
          </a:gra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62000" y="3276600"/>
            <a:ext cx="904529" cy="830997"/>
          </a:xfrm>
          <a:prstGeom prst="rect">
            <a:avLst/>
          </a:prstGeom>
          <a:noFill/>
        </p:spPr>
        <p:txBody>
          <a:bodyPr wrap="square" rtlCol="0">
            <a:spAutoFit/>
          </a:bodyPr>
          <a:lstStyle/>
          <a:p>
            <a:pPr algn="ctr"/>
            <a:r>
              <a:rPr lang="en-US" sz="1600" b="1" dirty="0" smtClean="0">
                <a:solidFill>
                  <a:srgbClr val="FF0000"/>
                </a:solidFill>
                <a:effectLst>
                  <a:outerShdw blurRad="38100" dist="38100" dir="2700000" algn="tl">
                    <a:srgbClr val="000000">
                      <a:alpha val="43137"/>
                    </a:srgbClr>
                  </a:outerShdw>
                </a:effectLst>
              </a:rPr>
              <a:t>YOU</a:t>
            </a:r>
          </a:p>
          <a:p>
            <a:pPr algn="ctr"/>
            <a:r>
              <a:rPr lang="en-US" sz="1600" b="1" dirty="0" smtClean="0">
                <a:solidFill>
                  <a:srgbClr val="FF0000"/>
                </a:solidFill>
                <a:effectLst>
                  <a:outerShdw blurRad="38100" dist="38100" dir="2700000" algn="tl">
                    <a:srgbClr val="000000">
                      <a:alpha val="43137"/>
                    </a:srgbClr>
                  </a:outerShdw>
                </a:effectLst>
              </a:rPr>
              <a:t>ARE</a:t>
            </a:r>
          </a:p>
          <a:p>
            <a:pPr algn="ctr"/>
            <a:r>
              <a:rPr lang="en-US" sz="1600" b="1" dirty="0" smtClean="0">
                <a:solidFill>
                  <a:srgbClr val="FF0000"/>
                </a:solidFill>
                <a:effectLst>
                  <a:outerShdw blurRad="38100" dist="38100" dir="2700000" algn="tl">
                    <a:srgbClr val="000000">
                      <a:alpha val="43137"/>
                    </a:srgbClr>
                  </a:outerShdw>
                </a:effectLst>
              </a:rPr>
              <a:t>HERE</a:t>
            </a:r>
            <a:endParaRPr lang="en-US" sz="1600" b="1" dirty="0">
              <a:solidFill>
                <a:srgbClr val="FF0000"/>
              </a:solidFill>
              <a:effectLst>
                <a:outerShdw blurRad="38100" dist="38100" dir="2700000" algn="tl">
                  <a:srgbClr val="000000">
                    <a:alpha val="43137"/>
                  </a:srgbClr>
                </a:outerShdw>
              </a:effectLst>
            </a:endParaRPr>
          </a:p>
        </p:txBody>
      </p:sp>
      <p:sp>
        <p:nvSpPr>
          <p:cNvPr id="19" name="Bent-Up Arrow 18"/>
          <p:cNvSpPr/>
          <p:nvPr/>
        </p:nvSpPr>
        <p:spPr>
          <a:xfrm rot="10800000" flipH="1">
            <a:off x="4913084" y="725715"/>
            <a:ext cx="1030515" cy="457200"/>
          </a:xfrm>
          <a:prstGeom prst="bentUpArrow">
            <a:avLst>
              <a:gd name="adj1" fmla="val 17063"/>
              <a:gd name="adj2" fmla="val 49603"/>
              <a:gd name="adj3" fmla="val 31984"/>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2394858" y="609600"/>
            <a:ext cx="381000" cy="304800"/>
          </a:xfrm>
          <a:prstGeom prst="rightArrow">
            <a:avLst>
              <a:gd name="adj1" fmla="val 26190"/>
              <a:gd name="adj2" fmla="val 71429"/>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rot="5400000">
            <a:off x="5581650" y="1543050"/>
            <a:ext cx="266700" cy="457200"/>
          </a:xfrm>
          <a:prstGeom prst="rightArrow">
            <a:avLst>
              <a:gd name="adj1" fmla="val 16294"/>
              <a:gd name="adj2" fmla="val 51022"/>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5400000">
            <a:off x="5574393" y="2266949"/>
            <a:ext cx="266700" cy="457200"/>
          </a:xfrm>
          <a:prstGeom prst="rightArrow">
            <a:avLst>
              <a:gd name="adj1" fmla="val 16294"/>
              <a:gd name="adj2" fmla="val 51022"/>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5400000">
            <a:off x="5567136" y="2974520"/>
            <a:ext cx="266700" cy="457200"/>
          </a:xfrm>
          <a:prstGeom prst="rightArrow">
            <a:avLst>
              <a:gd name="adj1" fmla="val 16294"/>
              <a:gd name="adj2" fmla="val 51022"/>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5400000">
            <a:off x="5581650" y="3671206"/>
            <a:ext cx="266700" cy="457200"/>
          </a:xfrm>
          <a:prstGeom prst="rightArrow">
            <a:avLst>
              <a:gd name="adj1" fmla="val 16294"/>
              <a:gd name="adj2" fmla="val 51022"/>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5400000">
            <a:off x="5581650" y="4389656"/>
            <a:ext cx="266700" cy="457200"/>
          </a:xfrm>
          <a:prstGeom prst="rightArrow">
            <a:avLst>
              <a:gd name="adj1" fmla="val 16294"/>
              <a:gd name="adj2" fmla="val 51022"/>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5400000">
            <a:off x="5581650" y="5211536"/>
            <a:ext cx="266700" cy="457200"/>
          </a:xfrm>
          <a:prstGeom prst="rightArrow">
            <a:avLst>
              <a:gd name="adj1" fmla="val 16294"/>
              <a:gd name="adj2" fmla="val 51022"/>
            </a:avLst>
          </a:prstGeom>
          <a:solidFill>
            <a:srgbClr val="00B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09600" y="457200"/>
            <a:ext cx="1752600" cy="609600"/>
          </a:xfrm>
          <a:prstGeom prst="rect">
            <a:avLst/>
          </a:prstGeom>
          <a:solidFill>
            <a:srgbClr val="003399"/>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PROPOSED</a:t>
            </a:r>
          </a:p>
          <a:p>
            <a:pPr algn="ctr"/>
            <a:r>
              <a:rPr lang="en-US" sz="1600" b="1" dirty="0" smtClean="0">
                <a:effectLst>
                  <a:outerShdw blurRad="38100" dist="38100" dir="2700000" algn="tl">
                    <a:srgbClr val="000000">
                      <a:alpha val="43137"/>
                    </a:srgbClr>
                  </a:outerShdw>
                </a:effectLst>
              </a:rPr>
              <a:t>ACTION</a:t>
            </a:r>
            <a:endParaRPr lang="en-US" sz="1600" b="1" dirty="0">
              <a:effectLst>
                <a:outerShdw blurRad="38100" dist="38100" dir="2700000" algn="tl">
                  <a:srgbClr val="000000">
                    <a:alpha val="43137"/>
                  </a:srgbClr>
                </a:outerShdw>
              </a:effectLst>
            </a:endParaRPr>
          </a:p>
        </p:txBody>
      </p:sp>
      <p:sp>
        <p:nvSpPr>
          <p:cNvPr id="9" name="Rectangle 8"/>
          <p:cNvSpPr/>
          <p:nvPr/>
        </p:nvSpPr>
        <p:spPr>
          <a:xfrm>
            <a:off x="2819400" y="457200"/>
            <a:ext cx="2057400" cy="609600"/>
          </a:xfrm>
          <a:prstGeom prst="rect">
            <a:avLst/>
          </a:prstGeom>
          <a:solidFill>
            <a:srgbClr val="92D050"/>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3399"/>
                </a:solidFill>
                <a:effectLst>
                  <a:outerShdw blurRad="38100" dist="38100" dir="2700000" algn="tl">
                    <a:srgbClr val="000000">
                      <a:alpha val="43137"/>
                    </a:srgbClr>
                  </a:outerShdw>
                </a:effectLst>
              </a:rPr>
              <a:t>ENVIRONMENTAL</a:t>
            </a:r>
          </a:p>
          <a:p>
            <a:pPr algn="ctr"/>
            <a:r>
              <a:rPr lang="en-US" sz="1600" b="1" dirty="0" smtClean="0">
                <a:solidFill>
                  <a:srgbClr val="003399"/>
                </a:solidFill>
                <a:effectLst>
                  <a:outerShdw blurRad="38100" dist="38100" dir="2700000" algn="tl">
                    <a:srgbClr val="000000">
                      <a:alpha val="43137"/>
                    </a:srgbClr>
                  </a:outerShdw>
                </a:effectLst>
              </a:rPr>
              <a:t>ASSESSMENT</a:t>
            </a:r>
            <a:endParaRPr lang="en-US" sz="1600" b="1" dirty="0">
              <a:solidFill>
                <a:srgbClr val="003399"/>
              </a:solidFill>
              <a:effectLst>
                <a:outerShdw blurRad="38100" dist="38100" dir="2700000" algn="tl">
                  <a:srgbClr val="000000">
                    <a:alpha val="43137"/>
                  </a:srgbClr>
                </a:outerShdw>
              </a:effectLst>
            </a:endParaRPr>
          </a:p>
        </p:txBody>
      </p:sp>
      <p:sp>
        <p:nvSpPr>
          <p:cNvPr id="10" name="Rectangle 9"/>
          <p:cNvSpPr/>
          <p:nvPr/>
        </p:nvSpPr>
        <p:spPr>
          <a:xfrm>
            <a:off x="3657600" y="1219200"/>
            <a:ext cx="4267200" cy="457200"/>
          </a:xfrm>
          <a:prstGeom prst="rect">
            <a:avLst/>
          </a:prstGeom>
          <a:solidFill>
            <a:srgbClr val="3366CC"/>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NOTICE OF INTENT/PREPARATION</a:t>
            </a:r>
            <a:endParaRPr lang="en-US" sz="1600" b="1" dirty="0">
              <a:effectLst>
                <a:outerShdw blurRad="38100" dist="38100" dir="2700000" algn="tl">
                  <a:srgbClr val="000000">
                    <a:alpha val="43137"/>
                  </a:srgbClr>
                </a:outerShdw>
              </a:effectLst>
            </a:endParaRPr>
          </a:p>
        </p:txBody>
      </p:sp>
      <p:sp>
        <p:nvSpPr>
          <p:cNvPr id="11" name="Rectangle 10"/>
          <p:cNvSpPr/>
          <p:nvPr/>
        </p:nvSpPr>
        <p:spPr>
          <a:xfrm>
            <a:off x="3657600" y="1937658"/>
            <a:ext cx="4267200" cy="457200"/>
          </a:xfrm>
          <a:prstGeom prst="rect">
            <a:avLst/>
          </a:prstGeom>
          <a:solidFill>
            <a:srgbClr val="0070C0"/>
          </a:solidFill>
          <a:ln>
            <a:solidFill>
              <a:srgbClr val="00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rPr>
              <a:t>SCOPING PROCESS</a:t>
            </a:r>
            <a:endParaRPr lang="en-US" sz="1600" b="1" dirty="0">
              <a:solidFill>
                <a:schemeClr val="bg1"/>
              </a:solidFill>
              <a:effectLst>
                <a:outerShdw blurRad="38100" dist="38100" dir="2700000" algn="tl">
                  <a:srgbClr val="000000">
                    <a:alpha val="43137"/>
                  </a:srgbClr>
                </a:outerShdw>
              </a:effectLst>
            </a:endParaRPr>
          </a:p>
        </p:txBody>
      </p:sp>
      <p:sp>
        <p:nvSpPr>
          <p:cNvPr id="12" name="Rectangle 11"/>
          <p:cNvSpPr/>
          <p:nvPr/>
        </p:nvSpPr>
        <p:spPr>
          <a:xfrm>
            <a:off x="3657600" y="2656114"/>
            <a:ext cx="4267200" cy="457200"/>
          </a:xfrm>
          <a:prstGeom prst="rect">
            <a:avLst/>
          </a:prstGeom>
          <a:solidFill>
            <a:srgbClr val="003399"/>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DRAFT EIS/EIR</a:t>
            </a:r>
            <a:endParaRPr lang="en-US" sz="1600" b="1" dirty="0">
              <a:effectLst>
                <a:outerShdw blurRad="38100" dist="38100" dir="2700000" algn="tl">
                  <a:srgbClr val="000000">
                    <a:alpha val="43137"/>
                  </a:srgbClr>
                </a:outerShdw>
              </a:effectLst>
            </a:endParaRPr>
          </a:p>
        </p:txBody>
      </p:sp>
      <p:sp>
        <p:nvSpPr>
          <p:cNvPr id="13" name="Rectangle 12"/>
          <p:cNvSpPr/>
          <p:nvPr/>
        </p:nvSpPr>
        <p:spPr>
          <a:xfrm>
            <a:off x="3657600" y="3363684"/>
            <a:ext cx="4267200" cy="446316"/>
          </a:xfrm>
          <a:prstGeom prst="rect">
            <a:avLst/>
          </a:prstGeom>
          <a:solidFill>
            <a:srgbClr val="FFC000"/>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lumMod val="75000"/>
                  </a:schemeClr>
                </a:solidFill>
                <a:effectLst>
                  <a:outerShdw blurRad="38100" dist="38100" dir="2700000" algn="tl">
                    <a:srgbClr val="000000">
                      <a:alpha val="43137"/>
                    </a:srgbClr>
                  </a:outerShdw>
                </a:effectLst>
              </a:rPr>
              <a:t>AGENCY/PUBLIC REVIEW AND COMMENT</a:t>
            </a:r>
            <a:endParaRPr lang="en-US" sz="1400" b="1" dirty="0">
              <a:solidFill>
                <a:schemeClr val="accent2">
                  <a:lumMod val="75000"/>
                </a:schemeClr>
              </a:solidFill>
              <a:effectLst>
                <a:outerShdw blurRad="38100" dist="38100" dir="2700000" algn="tl">
                  <a:srgbClr val="000000">
                    <a:alpha val="43137"/>
                  </a:srgbClr>
                </a:outerShdw>
              </a:effectLst>
            </a:endParaRPr>
          </a:p>
        </p:txBody>
      </p:sp>
      <p:sp>
        <p:nvSpPr>
          <p:cNvPr id="14" name="Rectangle 13"/>
          <p:cNvSpPr/>
          <p:nvPr/>
        </p:nvSpPr>
        <p:spPr>
          <a:xfrm>
            <a:off x="3657600" y="4071256"/>
            <a:ext cx="4267200" cy="457200"/>
          </a:xfrm>
          <a:prstGeom prst="rect">
            <a:avLst/>
          </a:prstGeom>
          <a:solidFill>
            <a:srgbClr val="003399"/>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FINAL EIS/EIR</a:t>
            </a:r>
            <a:endParaRPr lang="en-US" sz="1600" b="1" dirty="0">
              <a:effectLst>
                <a:outerShdw blurRad="38100" dist="38100" dir="2700000" algn="tl">
                  <a:srgbClr val="000000">
                    <a:alpha val="43137"/>
                  </a:srgbClr>
                </a:outerShdw>
              </a:effectLst>
            </a:endParaRPr>
          </a:p>
        </p:txBody>
      </p:sp>
      <p:sp>
        <p:nvSpPr>
          <p:cNvPr id="15" name="Rectangle 14"/>
          <p:cNvSpPr/>
          <p:nvPr/>
        </p:nvSpPr>
        <p:spPr>
          <a:xfrm>
            <a:off x="3657600" y="4811478"/>
            <a:ext cx="4267200" cy="533404"/>
          </a:xfrm>
          <a:prstGeom prst="rect">
            <a:avLst/>
          </a:prstGeom>
          <a:solidFill>
            <a:srgbClr val="3366CC"/>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effectLst>
                  <a:outerShdw blurRad="38100" dist="38100" dir="2700000" algn="tl">
                    <a:srgbClr val="000000">
                      <a:alpha val="43137"/>
                    </a:srgbClr>
                  </a:outerShdw>
                </a:effectLst>
              </a:rPr>
              <a:t>RECORD OF DECISION/ NOTICE OF DETERMINATION</a:t>
            </a:r>
          </a:p>
        </p:txBody>
      </p:sp>
      <p:sp>
        <p:nvSpPr>
          <p:cNvPr id="16" name="Rectangle 15"/>
          <p:cNvSpPr/>
          <p:nvPr/>
        </p:nvSpPr>
        <p:spPr>
          <a:xfrm>
            <a:off x="3657600" y="5638800"/>
            <a:ext cx="4267200" cy="381000"/>
          </a:xfrm>
          <a:prstGeom prst="rect">
            <a:avLst/>
          </a:prstGeom>
          <a:solidFill>
            <a:srgbClr val="3366CC"/>
          </a:solid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effectLst>
                  <a:outerShdw blurRad="38100" dist="38100" dir="2700000" algn="tl">
                    <a:srgbClr val="000000">
                      <a:alpha val="43137"/>
                    </a:srgbClr>
                  </a:outerShdw>
                </a:effectLst>
              </a:rPr>
              <a:t>AGENCY ACTION</a:t>
            </a:r>
            <a:endParaRPr lang="en-US" sz="1600" b="1" dirty="0">
              <a:effectLst>
                <a:outerShdw blurRad="38100" dist="38100" dir="2700000" algn="tl">
                  <a:srgbClr val="000000">
                    <a:alpha val="43137"/>
                  </a:srgbClr>
                </a:outerShdw>
              </a:effectLst>
            </a:endParaRPr>
          </a:p>
        </p:txBody>
      </p:sp>
      <p:pic>
        <p:nvPicPr>
          <p:cNvPr id="28" name="Picture 3" descr="Lake-Isabella-EIS-Process-Flow-4PPT"/>
          <p:cNvPicPr>
            <a:picLocks noChangeAspect="1" noChangeArrowheads="1"/>
          </p:cNvPicPr>
          <p:nvPr/>
        </p:nvPicPr>
        <p:blipFill>
          <a:blip r:embed="rId2" cstate="print"/>
          <a:srcRect l="23922" t="46853" r="46175" b="35260"/>
          <a:stretch>
            <a:fillRect/>
          </a:stretch>
        </p:blipFill>
        <p:spPr bwMode="auto">
          <a:xfrm>
            <a:off x="1676400" y="1371600"/>
            <a:ext cx="1905000" cy="1371600"/>
          </a:xfrm>
          <a:prstGeom prst="rect">
            <a:avLst/>
          </a:prstGeom>
          <a:noFill/>
          <a:ln w="9525">
            <a:noFill/>
            <a:miter lim="800000"/>
            <a:headEnd/>
            <a:tailEnd/>
          </a:ln>
        </p:spPr>
      </p:pic>
      <p:pic>
        <p:nvPicPr>
          <p:cNvPr id="29" name="Picture 3" descr="Lake-Isabella-EIS-Process-Flow-4PPT"/>
          <p:cNvPicPr>
            <a:picLocks noChangeAspect="1" noChangeArrowheads="1"/>
          </p:cNvPicPr>
          <p:nvPr/>
        </p:nvPicPr>
        <p:blipFill>
          <a:blip r:embed="rId2" cstate="print"/>
          <a:srcRect l="23922" t="46853" r="46175" b="35260"/>
          <a:stretch>
            <a:fillRect/>
          </a:stretch>
        </p:blipFill>
        <p:spPr bwMode="auto">
          <a:xfrm>
            <a:off x="1600200" y="2895600"/>
            <a:ext cx="1905000" cy="1371600"/>
          </a:xfrm>
          <a:prstGeom prst="rect">
            <a:avLst/>
          </a:prstGeom>
          <a:noFill/>
          <a:ln w="9525">
            <a:noFill/>
            <a:miter lim="800000"/>
            <a:headEnd/>
            <a:tailEnd/>
          </a:ln>
        </p:spPr>
      </p:pic>
      <p:sp>
        <p:nvSpPr>
          <p:cNvPr id="30" name="TextBox 29"/>
          <p:cNvSpPr txBox="1"/>
          <p:nvPr/>
        </p:nvSpPr>
        <p:spPr>
          <a:xfrm>
            <a:off x="228600" y="1828800"/>
            <a:ext cx="1524000" cy="338554"/>
          </a:xfrm>
          <a:prstGeom prst="rect">
            <a:avLst/>
          </a:prstGeom>
          <a:noFill/>
        </p:spPr>
        <p:txBody>
          <a:bodyPr wrap="square" rtlCol="0">
            <a:spAutoFit/>
          </a:bodyPr>
          <a:lstStyle/>
          <a:p>
            <a:pPr algn="ctr"/>
            <a:r>
              <a:rPr lang="en-US" sz="1600" b="1" dirty="0" smtClean="0">
                <a:solidFill>
                  <a:srgbClr val="FF0000"/>
                </a:solidFill>
              </a:rPr>
              <a:t>October 2011</a:t>
            </a:r>
            <a:endParaRPr lang="en-US" sz="1600" b="1" dirty="0">
              <a:solidFill>
                <a:srgbClr val="FF0000"/>
              </a:solidFill>
            </a:endParaRPr>
          </a:p>
        </p:txBody>
      </p:sp>
      <p:sp>
        <p:nvSpPr>
          <p:cNvPr id="27" name="Slide Number Placeholder 26"/>
          <p:cNvSpPr>
            <a:spLocks noGrp="1"/>
          </p:cNvSpPr>
          <p:nvPr>
            <p:ph type="sldNum" sz="quarter" idx="10"/>
          </p:nvPr>
        </p:nvSpPr>
        <p:spPr/>
        <p:txBody>
          <a:bodyPr/>
          <a:lstStyle/>
          <a:p>
            <a:fld id="{8F90B82E-5A79-47AD-BFF9-2BE2EC1939C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noFill/>
        </p:spPr>
        <p:txBody>
          <a:bodyPr/>
          <a:lstStyle/>
          <a:p>
            <a:r>
              <a:rPr lang="en-US" sz="4000" dirty="0" smtClean="0"/>
              <a:t>Public Participation</a:t>
            </a:r>
            <a:endParaRPr lang="en-US" sz="4000" dirty="0"/>
          </a:p>
        </p:txBody>
      </p:sp>
      <p:sp>
        <p:nvSpPr>
          <p:cNvPr id="3" name="Content Placeholder 2"/>
          <p:cNvSpPr>
            <a:spLocks noGrp="1"/>
          </p:cNvSpPr>
          <p:nvPr>
            <p:ph idx="1"/>
          </p:nvPr>
        </p:nvSpPr>
        <p:spPr/>
        <p:txBody>
          <a:bodyPr/>
          <a:lstStyle/>
          <a:p>
            <a:pPr>
              <a:lnSpc>
                <a:spcPct val="90000"/>
              </a:lnSpc>
            </a:pPr>
            <a:r>
              <a:rPr lang="en-US" sz="2000" dirty="0" smtClean="0"/>
              <a:t>A draft supplemental Environmental Impact Statement (EIS)/ Environmental Impact Report (EIR) is currently provided for public comment.</a:t>
            </a:r>
          </a:p>
          <a:p>
            <a:pPr>
              <a:lnSpc>
                <a:spcPct val="90000"/>
              </a:lnSpc>
              <a:buNone/>
            </a:pPr>
            <a:r>
              <a:rPr lang="en-US" sz="2000" dirty="0" smtClean="0"/>
              <a:t>  </a:t>
            </a:r>
          </a:p>
          <a:p>
            <a:pPr>
              <a:lnSpc>
                <a:spcPct val="90000"/>
              </a:lnSpc>
            </a:pPr>
            <a:r>
              <a:rPr lang="en-US" sz="2000" dirty="0" smtClean="0"/>
              <a:t>The approach channel EIS/EIR constitutes a supplemental document to the 2007 EIS/EIR Folsom Dam Safety and Flood Damage Reduction document.</a:t>
            </a:r>
          </a:p>
          <a:p>
            <a:pPr>
              <a:lnSpc>
                <a:spcPct val="90000"/>
              </a:lnSpc>
            </a:pPr>
            <a:endParaRPr lang="en-US" sz="1100" dirty="0" smtClean="0"/>
          </a:p>
          <a:p>
            <a:r>
              <a:rPr lang="en-US" sz="2000" dirty="0" smtClean="0"/>
              <a:t>Opportunities for public input</a:t>
            </a:r>
          </a:p>
          <a:p>
            <a:pPr marL="742950" lvl="2" indent="-342900">
              <a:buFont typeface="Arial" pitchFamily="34" charset="0"/>
              <a:buChar char="►"/>
            </a:pPr>
            <a:r>
              <a:rPr lang="en-US" sz="1200" b="1" dirty="0" smtClean="0"/>
              <a:t> </a:t>
            </a:r>
            <a:r>
              <a:rPr lang="en-US" sz="1600" b="1" dirty="0" smtClean="0"/>
              <a:t>Public review of the draft Supplemental EA/EIR:  12 July – 27 August 2012</a:t>
            </a:r>
            <a:endParaRPr lang="en-US" sz="1600" dirty="0" smtClean="0"/>
          </a:p>
          <a:p>
            <a:pPr lvl="1"/>
            <a:r>
              <a:rPr lang="en-US" sz="1600" b="1" dirty="0" smtClean="0"/>
              <a:t>Public review of the draft EIS/EIR:  25 July – 10 September 2012</a:t>
            </a:r>
          </a:p>
          <a:p>
            <a:pPr lvl="1"/>
            <a:r>
              <a:rPr lang="en-US" sz="1600" b="1" dirty="0" smtClean="0"/>
              <a:t>Public review of the final EIS:  31 December 2012 – 29 January 2013  </a:t>
            </a:r>
          </a:p>
          <a:p>
            <a:pPr lvl="1"/>
            <a:endParaRPr lang="en-US" sz="1100" dirty="0"/>
          </a:p>
          <a:p>
            <a:r>
              <a:rPr lang="en-US" sz="2000" dirty="0" smtClean="0"/>
              <a:t>You can participate today by submitting written comments to any member of our team.</a:t>
            </a:r>
          </a:p>
        </p:txBody>
      </p:sp>
      <p:sp>
        <p:nvSpPr>
          <p:cNvPr id="4" name="Slide Number Placeholder 3"/>
          <p:cNvSpPr>
            <a:spLocks noGrp="1"/>
          </p:cNvSpPr>
          <p:nvPr>
            <p:ph type="sldNum" sz="quarter" idx="10"/>
          </p:nvPr>
        </p:nvSpPr>
        <p:spPr/>
        <p:txBody>
          <a:bodyPr/>
          <a:lstStyle/>
          <a:p>
            <a:fld id="{EBB50FDF-C9F9-4853-9BCB-86B72B933970}"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body" idx="1"/>
          </p:nvPr>
        </p:nvSpPr>
        <p:spPr>
          <a:xfrm>
            <a:off x="381000" y="1524000"/>
            <a:ext cx="8229600" cy="4876800"/>
          </a:xfrm>
        </p:spPr>
        <p:txBody>
          <a:bodyPr/>
          <a:lstStyle/>
          <a:p>
            <a:pPr>
              <a:lnSpc>
                <a:spcPct val="90000"/>
              </a:lnSpc>
              <a:buNone/>
            </a:pPr>
            <a:endParaRPr lang="en-US" sz="1100" dirty="0" smtClean="0"/>
          </a:p>
          <a:p>
            <a:pPr>
              <a:lnSpc>
                <a:spcPct val="90000"/>
              </a:lnSpc>
            </a:pPr>
            <a:r>
              <a:rPr lang="en-US" sz="2000" dirty="0" smtClean="0"/>
              <a:t>The design is not final and effects have not been fully assessed.</a:t>
            </a:r>
          </a:p>
          <a:p>
            <a:pPr>
              <a:lnSpc>
                <a:spcPct val="90000"/>
              </a:lnSpc>
              <a:buNone/>
            </a:pPr>
            <a:endParaRPr lang="en-US" sz="1100" dirty="0" smtClean="0"/>
          </a:p>
          <a:p>
            <a:r>
              <a:rPr lang="en-US" sz="2000" dirty="0" smtClean="0"/>
              <a:t>Please provide any written comments to the team.  Formal comments may be submitted on the provided comments card and mailed.  Comments may also be provided to the website. </a:t>
            </a:r>
          </a:p>
          <a:p>
            <a:endParaRPr lang="en-US" sz="1100" dirty="0" smtClean="0"/>
          </a:p>
          <a:p>
            <a:r>
              <a:rPr lang="en-US" sz="2000" dirty="0" smtClean="0"/>
              <a:t>Staff will be here about one hour. Feel free to ask any questions and we’ll try to help.  If you’d like to depart, we want to thank you for your attendance. </a:t>
            </a:r>
          </a:p>
          <a:p>
            <a:endParaRPr lang="en-US" sz="1100" dirty="0" smtClean="0"/>
          </a:p>
          <a:p>
            <a:r>
              <a:rPr lang="en-US" sz="2000" dirty="0" smtClean="0"/>
              <a:t>Now, we’ll take some questions to clarify points of the presentation. Please focus questions and discussion on items specific to the Approach Channel phase.</a:t>
            </a:r>
          </a:p>
          <a:p>
            <a:endParaRPr lang="en-US" sz="2000" dirty="0" smtClean="0"/>
          </a:p>
          <a:p>
            <a:pPr>
              <a:lnSpc>
                <a:spcPct val="90000"/>
              </a:lnSpc>
            </a:pPr>
            <a:endParaRPr lang="en-US" sz="2000" dirty="0" smtClean="0"/>
          </a:p>
          <a:p>
            <a:pPr>
              <a:lnSpc>
                <a:spcPct val="90000"/>
              </a:lnSpc>
              <a:buNone/>
            </a:pPr>
            <a:endParaRPr lang="en-US" sz="2000" dirty="0" smtClean="0"/>
          </a:p>
          <a:p>
            <a:pPr>
              <a:lnSpc>
                <a:spcPct val="90000"/>
              </a:lnSpc>
              <a:buFont typeface="Wingdings" pitchFamily="2" charset="2"/>
              <a:buNone/>
            </a:pPr>
            <a:endParaRPr lang="en-US" sz="2400" dirty="0" smtClean="0">
              <a:latin typeface="Tahoma" pitchFamily="34" charset="0"/>
            </a:endParaRPr>
          </a:p>
          <a:p>
            <a:pPr>
              <a:lnSpc>
                <a:spcPct val="90000"/>
              </a:lnSpc>
            </a:pPr>
            <a:endParaRPr lang="en-US" sz="2800" dirty="0" smtClean="0">
              <a:latin typeface="Tahoma" pitchFamily="34" charset="0"/>
            </a:endParaRPr>
          </a:p>
        </p:txBody>
      </p:sp>
      <p:sp>
        <p:nvSpPr>
          <p:cNvPr id="64514" name="Text Box 3"/>
          <p:cNvSpPr txBox="1">
            <a:spLocks noChangeArrowheads="1"/>
          </p:cNvSpPr>
          <p:nvPr/>
        </p:nvSpPr>
        <p:spPr bwMode="auto">
          <a:xfrm>
            <a:off x="1436688" y="533400"/>
            <a:ext cx="6226175" cy="396875"/>
          </a:xfrm>
          <a:prstGeom prst="rect">
            <a:avLst/>
          </a:prstGeom>
          <a:noFill/>
          <a:ln w="25400" algn="ctr">
            <a:noFill/>
            <a:miter lim="800000"/>
            <a:headEnd/>
            <a:tailEnd/>
          </a:ln>
        </p:spPr>
        <p:txBody>
          <a:bodyPr>
            <a:spAutoFit/>
          </a:bodyPr>
          <a:lstStyle/>
          <a:p>
            <a:pPr algn="ctr">
              <a:spcBef>
                <a:spcPct val="50000"/>
              </a:spcBef>
            </a:pPr>
            <a:endParaRPr lang="en-US" sz="2000" b="1" dirty="0">
              <a:solidFill>
                <a:schemeClr val="accent2"/>
              </a:solidFill>
            </a:endParaRPr>
          </a:p>
        </p:txBody>
      </p:sp>
      <p:sp>
        <p:nvSpPr>
          <p:cNvPr id="64515" name="Text Box 4"/>
          <p:cNvSpPr txBox="1">
            <a:spLocks noChangeArrowheads="1"/>
          </p:cNvSpPr>
          <p:nvPr/>
        </p:nvSpPr>
        <p:spPr bwMode="auto">
          <a:xfrm>
            <a:off x="609600" y="708025"/>
            <a:ext cx="7807325" cy="769441"/>
          </a:xfrm>
          <a:prstGeom prst="rect">
            <a:avLst/>
          </a:prstGeom>
          <a:noFill/>
          <a:ln w="25400" algn="ctr">
            <a:noFill/>
            <a:miter lim="800000"/>
            <a:headEnd/>
            <a:tailEnd/>
          </a:ln>
        </p:spPr>
        <p:txBody>
          <a:bodyPr>
            <a:spAutoFit/>
          </a:bodyPr>
          <a:lstStyle/>
          <a:p>
            <a:pPr algn="ctr"/>
            <a:r>
              <a:rPr lang="en-US" sz="4400" dirty="0" smtClean="0">
                <a:solidFill>
                  <a:schemeClr val="tx2"/>
                </a:solidFill>
                <a:latin typeface="+mj-lt"/>
                <a:ea typeface="+mj-ea"/>
                <a:cs typeface="+mj-cs"/>
              </a:rPr>
              <a:t>Q </a:t>
            </a:r>
            <a:r>
              <a:rPr lang="en-US" sz="4400" dirty="0">
                <a:solidFill>
                  <a:schemeClr val="tx2"/>
                </a:solidFill>
                <a:latin typeface="+mj-lt"/>
                <a:ea typeface="+mj-ea"/>
                <a:cs typeface="+mj-cs"/>
              </a:rPr>
              <a:t>&amp; A </a:t>
            </a:r>
            <a:r>
              <a:rPr lang="en-US" sz="4400" dirty="0" smtClean="0">
                <a:solidFill>
                  <a:schemeClr val="tx2"/>
                </a:solidFill>
                <a:latin typeface="+mj-lt"/>
                <a:ea typeface="+mj-ea"/>
                <a:cs typeface="+mj-cs"/>
              </a:rPr>
              <a:t>Reminders</a:t>
            </a:r>
            <a:endParaRPr lang="en-US" sz="4400" dirty="0">
              <a:solidFill>
                <a:schemeClr val="tx2"/>
              </a:solidFill>
              <a:latin typeface="+mj-lt"/>
              <a:ea typeface="+mj-ea"/>
              <a:cs typeface="+mj-cs"/>
            </a:endParaRPr>
          </a:p>
        </p:txBody>
      </p:sp>
      <p:sp>
        <p:nvSpPr>
          <p:cNvPr id="5" name="Slide Number Placeholder 4"/>
          <p:cNvSpPr>
            <a:spLocks noGrp="1"/>
          </p:cNvSpPr>
          <p:nvPr>
            <p:ph type="sldNum" sz="quarter" idx="10"/>
          </p:nvPr>
        </p:nvSpPr>
        <p:spPr/>
        <p:txBody>
          <a:bodyPr/>
          <a:lstStyle/>
          <a:p>
            <a:fld id="{EBB50FDF-C9F9-4853-9BCB-86B72B933970}" type="slidenum">
              <a:rPr lang="en-US" smtClean="0"/>
              <a:pPr/>
              <a:t>17</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txBox="1">
            <a:spLocks noGrp="1"/>
          </p:cNvSpPr>
          <p:nvPr/>
        </p:nvSpPr>
        <p:spPr bwMode="auto">
          <a:xfrm>
            <a:off x="3505200" y="6381750"/>
            <a:ext cx="2133600" cy="476250"/>
          </a:xfrm>
          <a:prstGeom prst="rect">
            <a:avLst/>
          </a:prstGeom>
          <a:noFill/>
          <a:ln w="9525">
            <a:noFill/>
            <a:miter lim="800000"/>
            <a:headEnd/>
            <a:tailEnd/>
          </a:ln>
        </p:spPr>
        <p:txBody>
          <a:bodyPr/>
          <a:lstStyle/>
          <a:p>
            <a:pPr algn="ctr"/>
            <a:endParaRPr lang="en-US" sz="1400" dirty="0"/>
          </a:p>
        </p:txBody>
      </p:sp>
      <p:sp>
        <p:nvSpPr>
          <p:cNvPr id="248834" name="Rectangle 2"/>
          <p:cNvSpPr>
            <a:spLocks noGrp="1" noChangeArrowheads="1"/>
          </p:cNvSpPr>
          <p:nvPr>
            <p:ph type="title"/>
          </p:nvPr>
        </p:nvSpPr>
        <p:spPr>
          <a:xfrm>
            <a:off x="457200" y="92208"/>
            <a:ext cx="8229600" cy="828675"/>
          </a:xfrm>
        </p:spPr>
        <p:txBody>
          <a:bodyPr/>
          <a:lstStyle/>
          <a:p>
            <a:pPr eaLnBrk="1" hangingPunct="1">
              <a:defRPr/>
            </a:pPr>
            <a:r>
              <a:rPr lang="en-US" sz="4000" dirty="0" smtClean="0"/>
              <a:t>PURPOSE &amp; AGENDA</a:t>
            </a:r>
            <a:endParaRPr lang="en-US" sz="4000" dirty="0"/>
          </a:p>
        </p:txBody>
      </p:sp>
      <p:sp>
        <p:nvSpPr>
          <p:cNvPr id="248835" name="Rectangle 3"/>
          <p:cNvSpPr>
            <a:spLocks noGrp="1" noChangeArrowheads="1"/>
          </p:cNvSpPr>
          <p:nvPr>
            <p:ph type="body" idx="1"/>
          </p:nvPr>
        </p:nvSpPr>
        <p:spPr>
          <a:xfrm>
            <a:off x="142874" y="1147984"/>
            <a:ext cx="8877301" cy="1823816"/>
          </a:xfrm>
        </p:spPr>
        <p:txBody>
          <a:bodyPr anchor="ctr">
            <a:noAutofit/>
          </a:bodyPr>
          <a:lstStyle/>
          <a:p>
            <a:pPr marL="0" indent="0" eaLnBrk="1" hangingPunct="1">
              <a:lnSpc>
                <a:spcPct val="120000"/>
              </a:lnSpc>
              <a:buNone/>
              <a:defRPr/>
            </a:pPr>
            <a:r>
              <a:rPr lang="en-US" sz="2400" b="0" u="sng" dirty="0" smtClean="0"/>
              <a:t>Purpose</a:t>
            </a:r>
            <a:r>
              <a:rPr lang="en-US" sz="2400" b="0" dirty="0" smtClean="0"/>
              <a:t>: Introduce the Approach Channel phase of the Folsom Dam </a:t>
            </a:r>
            <a:r>
              <a:rPr lang="en-US" sz="2400" dirty="0" smtClean="0"/>
              <a:t>Auxiliary Spillway</a:t>
            </a:r>
            <a:r>
              <a:rPr lang="en-US" sz="2400" b="0" dirty="0" smtClean="0"/>
              <a:t> Project (Joint Federal Project), explain the environmental </a:t>
            </a:r>
            <a:r>
              <a:rPr lang="en-US" sz="2400" dirty="0" smtClean="0"/>
              <a:t>assessment</a:t>
            </a:r>
            <a:r>
              <a:rPr lang="en-US" sz="2400" b="0" dirty="0" smtClean="0"/>
              <a:t> process, and acquire community feedback</a:t>
            </a:r>
          </a:p>
          <a:p>
            <a:pPr marL="0" indent="0" eaLnBrk="1" hangingPunct="1">
              <a:buNone/>
              <a:defRPr/>
            </a:pPr>
            <a:endParaRPr lang="en-US" sz="2800" b="0" u="sng" dirty="0" smtClean="0"/>
          </a:p>
        </p:txBody>
      </p:sp>
      <p:sp>
        <p:nvSpPr>
          <p:cNvPr id="7" name="TextBox 6"/>
          <p:cNvSpPr txBox="1"/>
          <p:nvPr/>
        </p:nvSpPr>
        <p:spPr>
          <a:xfrm>
            <a:off x="266700" y="3124200"/>
            <a:ext cx="7134226" cy="2985433"/>
          </a:xfrm>
          <a:prstGeom prst="rect">
            <a:avLst/>
          </a:prstGeom>
          <a:noFill/>
        </p:spPr>
        <p:txBody>
          <a:bodyPr wrap="square" rtlCol="0">
            <a:spAutoFit/>
          </a:bodyPr>
          <a:lstStyle/>
          <a:p>
            <a:pPr marL="0" indent="0" eaLnBrk="1" hangingPunct="1">
              <a:buNone/>
              <a:defRPr/>
            </a:pPr>
            <a:r>
              <a:rPr lang="en-US" sz="2400" u="sng" dirty="0" smtClean="0">
                <a:latin typeface="+mn-lt"/>
              </a:rPr>
              <a:t>Agenda</a:t>
            </a:r>
            <a:r>
              <a:rPr lang="en-US" sz="2400" dirty="0" smtClean="0">
                <a:latin typeface="+mn-lt"/>
              </a:rPr>
              <a:t>:</a:t>
            </a:r>
          </a:p>
          <a:p>
            <a:pPr marL="0" indent="0" eaLnBrk="1" hangingPunct="1">
              <a:buNone/>
              <a:defRPr/>
            </a:pPr>
            <a:r>
              <a:rPr lang="en-US" sz="2400" dirty="0" smtClean="0">
                <a:latin typeface="+mn-lt"/>
              </a:rPr>
              <a:t>			</a:t>
            </a:r>
          </a:p>
          <a:p>
            <a:pPr>
              <a:buFont typeface="Arial" pitchFamily="34" charset="0"/>
              <a:buChar char="•"/>
              <a:defRPr/>
            </a:pPr>
            <a:r>
              <a:rPr lang="en-US" sz="2000" dirty="0" smtClean="0">
                <a:latin typeface="+mn-lt"/>
              </a:rPr>
              <a:t> Background</a:t>
            </a:r>
          </a:p>
          <a:p>
            <a:pPr marL="0" indent="0" eaLnBrk="1" hangingPunct="1">
              <a:buFont typeface="Arial" pitchFamily="34" charset="0"/>
              <a:buChar char="•"/>
              <a:defRPr/>
            </a:pPr>
            <a:r>
              <a:rPr lang="en-US" sz="2000" dirty="0" smtClean="0">
                <a:latin typeface="+mn-lt"/>
              </a:rPr>
              <a:t> Project Overview</a:t>
            </a:r>
          </a:p>
          <a:p>
            <a:pPr marL="0" indent="0" eaLnBrk="1" hangingPunct="1">
              <a:buFont typeface="Arial" pitchFamily="34" charset="0"/>
              <a:buChar char="•"/>
              <a:defRPr/>
            </a:pPr>
            <a:r>
              <a:rPr lang="en-US" sz="2000" dirty="0" smtClean="0">
                <a:latin typeface="+mn-lt"/>
              </a:rPr>
              <a:t> Facts and Figures</a:t>
            </a:r>
          </a:p>
          <a:p>
            <a:pPr marL="0" indent="0" eaLnBrk="1" hangingPunct="1">
              <a:buFont typeface="Arial" pitchFamily="34" charset="0"/>
              <a:buChar char="•"/>
              <a:defRPr/>
            </a:pPr>
            <a:r>
              <a:rPr lang="en-US" sz="2000" dirty="0" smtClean="0">
                <a:latin typeface="+mn-lt"/>
              </a:rPr>
              <a:t> Schedule</a:t>
            </a:r>
          </a:p>
          <a:p>
            <a:pPr marL="0" indent="0" eaLnBrk="1" hangingPunct="1">
              <a:buFont typeface="Arial" pitchFamily="34" charset="0"/>
              <a:buChar char="•"/>
              <a:defRPr/>
            </a:pPr>
            <a:r>
              <a:rPr lang="en-US" sz="2000" dirty="0" smtClean="0">
                <a:latin typeface="+mn-lt"/>
              </a:rPr>
              <a:t> Project Phases</a:t>
            </a:r>
          </a:p>
          <a:p>
            <a:pPr marL="0" indent="0" eaLnBrk="1" hangingPunct="1">
              <a:buFont typeface="Arial" pitchFamily="34" charset="0"/>
              <a:buChar char="•"/>
              <a:defRPr/>
            </a:pPr>
            <a:r>
              <a:rPr lang="en-US" sz="2000" dirty="0" smtClean="0"/>
              <a:t> Environmental Policies</a:t>
            </a:r>
            <a:endParaRPr lang="en-US" sz="2000" dirty="0" smtClean="0">
              <a:latin typeface="+mn-lt"/>
            </a:endParaRPr>
          </a:p>
          <a:p>
            <a:pPr marL="0" indent="0" eaLnBrk="1" hangingPunct="1">
              <a:buFont typeface="Arial" pitchFamily="34" charset="0"/>
              <a:buChar char="•"/>
              <a:defRPr/>
            </a:pPr>
            <a:r>
              <a:rPr lang="en-US" sz="2000" dirty="0" smtClean="0">
                <a:latin typeface="+mn-lt"/>
              </a:rPr>
              <a:t> Question/Answers</a:t>
            </a:r>
          </a:p>
        </p:txBody>
      </p:sp>
      <p:pic>
        <p:nvPicPr>
          <p:cNvPr id="8" name="Picture 7" descr="Folsom2.jpg"/>
          <p:cNvPicPr>
            <a:picLocks noChangeAspect="1"/>
          </p:cNvPicPr>
          <p:nvPr/>
        </p:nvPicPr>
        <p:blipFill>
          <a:blip r:embed="rId3" cstate="print"/>
          <a:stretch>
            <a:fillRect/>
          </a:stretch>
        </p:blipFill>
        <p:spPr>
          <a:xfrm>
            <a:off x="4038600" y="2438400"/>
            <a:ext cx="3733800" cy="3232990"/>
          </a:xfrm>
          <a:prstGeom prst="rect">
            <a:avLst/>
          </a:prstGeom>
          <a:ln>
            <a:solidFill>
              <a:schemeClr val="tx1"/>
            </a:solidFill>
          </a:ln>
        </p:spPr>
      </p:pic>
      <p:sp>
        <p:nvSpPr>
          <p:cNvPr id="9" name="Slide Number Placeholder 8"/>
          <p:cNvSpPr>
            <a:spLocks noGrp="1"/>
          </p:cNvSpPr>
          <p:nvPr>
            <p:ph type="sldNum" sz="quarter" idx="10"/>
          </p:nvPr>
        </p:nvSpPr>
        <p:spPr/>
        <p:txBody>
          <a:bodyPr/>
          <a:lstStyle/>
          <a:p>
            <a:fld id="{EBB50FDF-C9F9-4853-9BCB-86B72B933970}" type="slidenum">
              <a:rPr lang="en-US" smtClean="0"/>
              <a:pPr/>
              <a:t>2</a:t>
            </a:fld>
            <a:endParaRPr lang="en-U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457200" y="0"/>
            <a:ext cx="8229600" cy="838200"/>
          </a:xfrm>
        </p:spPr>
        <p:txBody>
          <a:bodyPr/>
          <a:lstStyle/>
          <a:p>
            <a:pPr>
              <a:defRPr/>
            </a:pPr>
            <a:r>
              <a:rPr lang="en-US" sz="4000" dirty="0" smtClean="0"/>
              <a:t>BACKGROUND</a:t>
            </a:r>
          </a:p>
        </p:txBody>
      </p:sp>
      <p:pic>
        <p:nvPicPr>
          <p:cNvPr id="11" name="Picture 2" descr="U:\Projects - SPK\JFP\1-Aerial jfp.jpg"/>
          <p:cNvPicPr>
            <a:picLocks noChangeAspect="1" noChangeArrowheads="1"/>
          </p:cNvPicPr>
          <p:nvPr/>
        </p:nvPicPr>
        <p:blipFill>
          <a:blip r:embed="rId3" cstate="print"/>
          <a:srcRect l="5859" r="2930"/>
          <a:stretch>
            <a:fillRect/>
          </a:stretch>
        </p:blipFill>
        <p:spPr bwMode="auto">
          <a:xfrm>
            <a:off x="5766232" y="1238250"/>
            <a:ext cx="3056865" cy="2234850"/>
          </a:xfrm>
          <a:prstGeom prst="rect">
            <a:avLst/>
          </a:prstGeom>
          <a:ln w="6350" cap="sq">
            <a:solidFill>
              <a:schemeClr val="tx1"/>
            </a:solidFill>
            <a:miter lim="800000"/>
          </a:ln>
          <a:effectLst>
            <a:outerShdw blurRad="57150" dist="50800" dir="2700000" algn="tl" rotWithShape="0">
              <a:srgbClr val="000000">
                <a:alpha val="40000"/>
              </a:srgbClr>
            </a:outerShdw>
          </a:effectLst>
        </p:spPr>
      </p:pic>
      <p:sp>
        <p:nvSpPr>
          <p:cNvPr id="7" name="TextBox 6"/>
          <p:cNvSpPr txBox="1"/>
          <p:nvPr/>
        </p:nvSpPr>
        <p:spPr>
          <a:xfrm>
            <a:off x="457200" y="1066800"/>
            <a:ext cx="8305800" cy="4893647"/>
          </a:xfrm>
          <a:prstGeom prst="rect">
            <a:avLst/>
          </a:prstGeom>
          <a:noFill/>
        </p:spPr>
        <p:txBody>
          <a:bodyPr wrap="square" rtlCol="0">
            <a:spAutoFit/>
          </a:bodyPr>
          <a:lstStyle/>
          <a:p>
            <a:r>
              <a:rPr lang="en-US" sz="2400" u="sng" dirty="0" smtClean="0"/>
              <a:t>What will the project do? </a:t>
            </a:r>
            <a:endParaRPr lang="en-US" sz="2400" dirty="0" smtClean="0"/>
          </a:p>
          <a:p>
            <a:r>
              <a:rPr lang="en-US" sz="2400" dirty="0" smtClean="0"/>
              <a:t>Folsom Reservoir currently does not </a:t>
            </a:r>
          </a:p>
          <a:p>
            <a:r>
              <a:rPr lang="en-US" sz="2400" dirty="0" smtClean="0"/>
              <a:t>have sufficient capacity for advance </a:t>
            </a:r>
          </a:p>
          <a:p>
            <a:r>
              <a:rPr lang="en-US" sz="2400" dirty="0" smtClean="0"/>
              <a:t>releases in preparation for a very </a:t>
            </a:r>
          </a:p>
          <a:p>
            <a:r>
              <a:rPr lang="en-US" sz="2400" dirty="0" smtClean="0"/>
              <a:t>large flood event. </a:t>
            </a:r>
          </a:p>
          <a:p>
            <a:endParaRPr lang="en-US" sz="2400" dirty="0" smtClean="0"/>
          </a:p>
          <a:p>
            <a:endParaRPr lang="en-US" sz="2400" dirty="0" smtClean="0"/>
          </a:p>
          <a:p>
            <a:r>
              <a:rPr lang="en-US" sz="2400" dirty="0" smtClean="0"/>
              <a:t>The new auxiliary spillway will manage</a:t>
            </a:r>
          </a:p>
          <a:p>
            <a:r>
              <a:rPr lang="en-US" sz="2400" dirty="0" smtClean="0"/>
              <a:t>these large storms by constructing a new spillway with 6 new gates at a lower elevation to allow more water to be safely released earlier in a storm event.  Also, additional storage will be available in the reservoir to hold the peak inflows.</a:t>
            </a:r>
            <a:endParaRPr lang="en-US" sz="2400" dirty="0"/>
          </a:p>
        </p:txBody>
      </p:sp>
      <p:sp>
        <p:nvSpPr>
          <p:cNvPr id="5" name="Slide Number Placeholder 4"/>
          <p:cNvSpPr>
            <a:spLocks noGrp="1"/>
          </p:cNvSpPr>
          <p:nvPr>
            <p:ph type="sldNum" sz="quarter" idx="10"/>
          </p:nvPr>
        </p:nvSpPr>
        <p:spPr/>
        <p:txBody>
          <a:bodyPr/>
          <a:lstStyle/>
          <a:p>
            <a:pPr>
              <a:defRPr/>
            </a:pPr>
            <a:fld id="{3EF2DE68-70EB-4964-A061-AC494F89DDEE}" type="slidenum">
              <a:rPr lang="en-US" smtClean="0"/>
              <a:pPr>
                <a:defRPr/>
              </a:pPr>
              <a:t>3</a:t>
            </a:fld>
            <a:endParaRPr lang="en-US" dirty="0"/>
          </a:p>
        </p:txBody>
      </p:sp>
    </p:spTree>
  </p:cSld>
  <p:clrMapOvr>
    <a:masterClrMapping/>
  </p:clrMapOvr>
  <p:transition spd="med"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457200" y="0"/>
            <a:ext cx="8229600" cy="838200"/>
          </a:xfrm>
        </p:spPr>
        <p:txBody>
          <a:bodyPr/>
          <a:lstStyle/>
          <a:p>
            <a:pPr>
              <a:defRPr/>
            </a:pPr>
            <a:r>
              <a:rPr lang="en-US" sz="4000" dirty="0" smtClean="0"/>
              <a:t>BACKGROUND</a:t>
            </a:r>
          </a:p>
        </p:txBody>
      </p:sp>
      <p:sp>
        <p:nvSpPr>
          <p:cNvPr id="6" name="TextBox 5"/>
          <p:cNvSpPr txBox="1"/>
          <p:nvPr/>
        </p:nvSpPr>
        <p:spPr>
          <a:xfrm>
            <a:off x="637776" y="906720"/>
            <a:ext cx="5407356" cy="1077218"/>
          </a:xfrm>
          <a:prstGeom prst="rect">
            <a:avLst/>
          </a:prstGeom>
          <a:noFill/>
        </p:spPr>
        <p:txBody>
          <a:bodyPr wrap="square" rtlCol="0">
            <a:spAutoFit/>
          </a:bodyPr>
          <a:lstStyle/>
          <a:p>
            <a:endParaRPr lang="en-US" sz="3200" dirty="0" smtClean="0"/>
          </a:p>
          <a:p>
            <a:endParaRPr lang="en-US" sz="3200" dirty="0" smtClean="0">
              <a:effectLst>
                <a:outerShdw blurRad="38100" dist="38100" dir="2700000" algn="tl">
                  <a:srgbClr val="C0C0C0"/>
                </a:outerShdw>
              </a:effectLst>
              <a:latin typeface="+mn-lt"/>
            </a:endParaRPr>
          </a:p>
        </p:txBody>
      </p:sp>
      <p:pic>
        <p:nvPicPr>
          <p:cNvPr id="8" name="JFP_map_1.wmv">
            <a:hlinkClick r:id="" action="ppaction://media"/>
          </p:cNvPr>
          <p:cNvPicPr>
            <a:picLocks noRot="1" noChangeAspect="1"/>
          </p:cNvPicPr>
          <p:nvPr>
            <a:videoFile r:link="rId1"/>
          </p:nvPr>
        </p:nvPicPr>
        <p:blipFill>
          <a:blip r:embed="rId4" cstate="print"/>
          <a:srcRect l="1500" r="5250" b="6667"/>
          <a:stretch>
            <a:fillRect/>
          </a:stretch>
        </p:blipFill>
        <p:spPr>
          <a:xfrm>
            <a:off x="396001" y="842433"/>
            <a:ext cx="8471773" cy="4769565"/>
          </a:xfrm>
          <a:prstGeom prst="rect">
            <a:avLst/>
          </a:prstGeom>
          <a:ln w="6350" cap="sq">
            <a:solidFill>
              <a:schemeClr val="tx1"/>
            </a:solidFill>
            <a:miter lim="800000"/>
          </a:ln>
          <a:effectLst>
            <a:outerShdw blurRad="57150" dist="50800" dir="2700000" algn="tl" rotWithShape="0">
              <a:srgbClr val="000000">
                <a:alpha val="40000"/>
              </a:srgbClr>
            </a:outerShdw>
          </a:effectLst>
        </p:spPr>
      </p:pic>
      <p:pic>
        <p:nvPicPr>
          <p:cNvPr id="11" name="Picture 10" descr="American River Region22x34_110321_notext.jpg"/>
          <p:cNvPicPr>
            <a:picLocks noChangeAspect="1"/>
          </p:cNvPicPr>
          <p:nvPr/>
        </p:nvPicPr>
        <p:blipFill>
          <a:blip r:embed="rId5" cstate="print"/>
          <a:srcRect l="1176" r="3824" b="1364"/>
          <a:stretch>
            <a:fillRect/>
          </a:stretch>
        </p:blipFill>
        <p:spPr>
          <a:xfrm>
            <a:off x="2220233" y="1032061"/>
            <a:ext cx="6497513" cy="4365425"/>
          </a:xfrm>
          <a:prstGeom prst="rect">
            <a:avLst/>
          </a:prstGeom>
          <a:ln>
            <a:solidFill>
              <a:schemeClr val="tx1"/>
            </a:solidFill>
          </a:ln>
        </p:spPr>
      </p:pic>
      <p:sp>
        <p:nvSpPr>
          <p:cNvPr id="7" name="Rectangle 6"/>
          <p:cNvSpPr/>
          <p:nvPr/>
        </p:nvSpPr>
        <p:spPr>
          <a:xfrm>
            <a:off x="2700866" y="1517389"/>
            <a:ext cx="4376209" cy="1077218"/>
          </a:xfrm>
          <a:prstGeom prst="rect">
            <a:avLst/>
          </a:prstGeom>
        </p:spPr>
        <p:txBody>
          <a:bodyPr wrap="square">
            <a:spAutoFit/>
          </a:bodyPr>
          <a:lstStyle/>
          <a:p>
            <a:r>
              <a:rPr lang="en-US" sz="1600" dirty="0" smtClean="0"/>
              <a:t>Located about 25 miles east of Sacramento, the Folsom Dam Modifications must work in conjunction with upgraded levees downstream to achieve a 1 in 200-year level of protection. </a:t>
            </a:r>
            <a:endParaRPr lang="en-US" sz="1600" b="1" dirty="0" smtClean="0">
              <a:solidFill>
                <a:srgbClr val="FF0000"/>
              </a:solidFill>
            </a:endParaRPr>
          </a:p>
        </p:txBody>
      </p:sp>
      <p:sp>
        <p:nvSpPr>
          <p:cNvPr id="9" name="Slide Number Placeholder 8"/>
          <p:cNvSpPr>
            <a:spLocks noGrp="1"/>
          </p:cNvSpPr>
          <p:nvPr>
            <p:ph type="sldNum" sz="quarter" idx="10"/>
          </p:nvPr>
        </p:nvSpPr>
        <p:spPr/>
        <p:txBody>
          <a:bodyPr/>
          <a:lstStyle/>
          <a:p>
            <a:pPr>
              <a:defRPr/>
            </a:pPr>
            <a:fld id="{3EF2DE68-70EB-4964-A061-AC494F89DDEE}" type="slidenum">
              <a:rPr lang="en-US" smtClean="0"/>
              <a:pPr>
                <a:defRPr/>
              </a:pPr>
              <a:t>4</a:t>
            </a:fld>
            <a:endParaRPr lang="en-US" dirty="0"/>
          </a:p>
        </p:txBody>
      </p:sp>
    </p:spTree>
  </p:cSld>
  <p:clrMapOvr>
    <a:masterClrMapping/>
  </p:clrMapOvr>
  <p:transition spd="med" advClick="0">
    <p:zoom/>
  </p:transition>
  <p:timing>
    <p:tnLst>
      <p:par>
        <p:cTn id="1" dur="indefinite" restart="never" nodeType="tmRoot">
          <p:childTnLst>
            <p:video>
              <p:cMediaNode numSld="999">
                <p:cTn id="2" fill="hold" display="0">
                  <p:stCondLst>
                    <p:cond delay="indefinite"/>
                  </p:stCondLst>
                  <p:endCondLst>
                    <p:cond evt="onPrev" delay="0">
                      <p:tgtEl>
                        <p:sldTgt/>
                      </p:tgtEl>
                    </p:cond>
                  </p:end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smtClean="0"/>
              <a:t>FOLSOM DAM MODS</a:t>
            </a:r>
            <a:br>
              <a:rPr lang="en-US" sz="4000" dirty="0" smtClean="0"/>
            </a:br>
            <a:r>
              <a:rPr lang="en-US" sz="4000" dirty="0" smtClean="0"/>
              <a:t>OVERVIEW</a:t>
            </a:r>
            <a:endParaRPr lang="en-US" sz="4000" dirty="0"/>
          </a:p>
        </p:txBody>
      </p:sp>
      <p:sp>
        <p:nvSpPr>
          <p:cNvPr id="7171" name="Rectangle 3"/>
          <p:cNvSpPr>
            <a:spLocks noGrp="1" noChangeArrowheads="1"/>
          </p:cNvSpPr>
          <p:nvPr>
            <p:ph type="body" idx="1"/>
          </p:nvPr>
        </p:nvSpPr>
        <p:spPr>
          <a:xfrm>
            <a:off x="457200" y="1600200"/>
            <a:ext cx="8229600" cy="4648200"/>
          </a:xfrm>
          <a:ln/>
        </p:spPr>
        <p:txBody>
          <a:bodyPr/>
          <a:lstStyle/>
          <a:p>
            <a:r>
              <a:rPr lang="en-US" sz="2000" dirty="0" smtClean="0"/>
              <a:t>The Folsom Dam Auxiliary Spillway Project is a $962-million cooperative effort between the U.S. Army Corps of Engineers and the U.S. Department of the Interior, Bureau of Reclamation.</a:t>
            </a:r>
          </a:p>
          <a:p>
            <a:endParaRPr lang="en-US" sz="1000" dirty="0" smtClean="0"/>
          </a:p>
          <a:p>
            <a:r>
              <a:rPr lang="en-US" sz="2000" dirty="0" smtClean="0"/>
              <a:t>This project will help the Sacramento region achieve a 200-year level of protection, meaning a one-in-200 (.05%) chance for flooding in any given year.</a:t>
            </a:r>
          </a:p>
          <a:p>
            <a:endParaRPr lang="en-US" sz="1000" dirty="0" smtClean="0"/>
          </a:p>
          <a:p>
            <a:r>
              <a:rPr lang="en-US" sz="2000" dirty="0" smtClean="0"/>
              <a:t>By working together, the Corps and Reclamation will be able to complete the project faster and more cost effectively than if constructed separately.</a:t>
            </a:r>
          </a:p>
          <a:p>
            <a:endParaRPr lang="en-US" sz="1000" dirty="0" smtClean="0"/>
          </a:p>
          <a:p>
            <a:r>
              <a:rPr lang="en-US" sz="2000" dirty="0" smtClean="0"/>
              <a:t>Non-Federal Sponsors: </a:t>
            </a:r>
          </a:p>
          <a:p>
            <a:pPr lvl="1"/>
            <a:r>
              <a:rPr lang="en-US" sz="1600" b="1" dirty="0" smtClean="0"/>
              <a:t>Central Valley Flood Protection Board</a:t>
            </a:r>
          </a:p>
          <a:p>
            <a:pPr lvl="1"/>
            <a:r>
              <a:rPr lang="en-US" sz="1600" b="1" dirty="0" smtClean="0"/>
              <a:t>CA Department of Water Resources</a:t>
            </a:r>
          </a:p>
          <a:p>
            <a:pPr lvl="1"/>
            <a:r>
              <a:rPr lang="en-US" sz="1600" b="1" dirty="0" smtClean="0"/>
              <a:t>Sacramento Area Flood Control Agency</a:t>
            </a:r>
            <a:endParaRPr lang="en-US" sz="1600" b="1" dirty="0"/>
          </a:p>
        </p:txBody>
      </p:sp>
      <p:sp>
        <p:nvSpPr>
          <p:cNvPr id="4" name="Slide Number Placeholder 3"/>
          <p:cNvSpPr>
            <a:spLocks noGrp="1"/>
          </p:cNvSpPr>
          <p:nvPr>
            <p:ph type="sldNum" sz="quarter" idx="10"/>
          </p:nvPr>
        </p:nvSpPr>
        <p:spPr/>
        <p:txBody>
          <a:bodyPr/>
          <a:lstStyle/>
          <a:p>
            <a:fld id="{EBB50FDF-C9F9-4853-9BCB-86B72B93397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a:t>
            </a:r>
            <a:endParaRPr lang="en-US" dirty="0"/>
          </a:p>
        </p:txBody>
      </p:sp>
      <p:sp>
        <p:nvSpPr>
          <p:cNvPr id="3" name="Content Placeholder 2"/>
          <p:cNvSpPr>
            <a:spLocks noGrp="1"/>
          </p:cNvSpPr>
          <p:nvPr>
            <p:ph idx="1"/>
          </p:nvPr>
        </p:nvSpPr>
        <p:spPr>
          <a:xfrm>
            <a:off x="457200" y="1371600"/>
            <a:ext cx="8229600" cy="4876800"/>
          </a:xfrm>
        </p:spPr>
        <p:txBody>
          <a:bodyPr/>
          <a:lstStyle/>
          <a:p>
            <a:r>
              <a:rPr lang="en-US" sz="2000" dirty="0" smtClean="0"/>
              <a:t>The new auxiliary spillway will operate in conjunction with the main dam facility</a:t>
            </a:r>
            <a:r>
              <a:rPr lang="en-US" sz="2000" dirty="0" smtClean="0">
                <a:solidFill>
                  <a:srgbClr val="FF0000"/>
                </a:solidFill>
              </a:rPr>
              <a:t> </a:t>
            </a:r>
            <a:r>
              <a:rPr lang="en-US" sz="2000" dirty="0" smtClean="0"/>
              <a:t>and includes: </a:t>
            </a:r>
          </a:p>
          <a:p>
            <a:pPr lvl="1"/>
            <a:r>
              <a:rPr lang="en-US" sz="2000" dirty="0" smtClean="0"/>
              <a:t>1,100 foot approach channel</a:t>
            </a:r>
          </a:p>
          <a:p>
            <a:pPr lvl="1"/>
            <a:r>
              <a:rPr lang="en-US" sz="2000" dirty="0" smtClean="0"/>
              <a:t>control structure with six submerged tainter gates</a:t>
            </a:r>
          </a:p>
          <a:p>
            <a:pPr lvl="1"/>
            <a:r>
              <a:rPr lang="en-US" sz="2000" dirty="0" smtClean="0"/>
              <a:t>3,000 foot long spillway chute</a:t>
            </a:r>
          </a:p>
          <a:p>
            <a:pPr lvl="1"/>
            <a:r>
              <a:rPr lang="en-US" sz="2000" dirty="0" smtClean="0"/>
              <a:t>stilling basin that acts as an energy dissipater</a:t>
            </a:r>
          </a:p>
          <a:p>
            <a:pPr lvl="1"/>
            <a:endParaRPr lang="en-US" sz="2000" dirty="0" smtClean="0"/>
          </a:p>
          <a:p>
            <a:r>
              <a:rPr lang="en-US" sz="2000" dirty="0" smtClean="0"/>
              <a:t>The new spillway project will:</a:t>
            </a:r>
          </a:p>
          <a:p>
            <a:pPr lvl="1"/>
            <a:r>
              <a:rPr lang="en-US" sz="2000" dirty="0" smtClean="0"/>
              <a:t>Require excavation of more than 3.5 million cubic yards of rock and soil</a:t>
            </a:r>
          </a:p>
          <a:p>
            <a:pPr lvl="1"/>
            <a:r>
              <a:rPr lang="en-US" sz="2000" dirty="0" smtClean="0"/>
              <a:t>Placement of 250,000 cubic yards of concrete, and</a:t>
            </a:r>
          </a:p>
          <a:p>
            <a:pPr lvl="1"/>
            <a:r>
              <a:rPr lang="en-US" sz="2000" dirty="0" smtClean="0"/>
              <a:t>Incorporate more than 30 million pounds of steel reinforcing</a:t>
            </a:r>
          </a:p>
        </p:txBody>
      </p:sp>
      <p:sp>
        <p:nvSpPr>
          <p:cNvPr id="4" name="Slide Number Placeholder 3"/>
          <p:cNvSpPr>
            <a:spLocks noGrp="1"/>
          </p:cNvSpPr>
          <p:nvPr>
            <p:ph type="sldNum" sz="quarter" idx="10"/>
          </p:nvPr>
        </p:nvSpPr>
        <p:spPr/>
        <p:txBody>
          <a:bodyPr/>
          <a:lstStyle/>
          <a:p>
            <a:fld id="{EBB50FDF-C9F9-4853-9BCB-86B72B93397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a:xfrm>
            <a:off x="381000" y="1371600"/>
            <a:ext cx="8458200" cy="4419600"/>
          </a:xfrm>
        </p:spPr>
        <p:txBody>
          <a:bodyPr/>
          <a:lstStyle/>
          <a:p>
            <a:pPr>
              <a:buNone/>
            </a:pPr>
            <a:r>
              <a:rPr lang="en-US" sz="2000" dirty="0" smtClean="0"/>
              <a:t>The spillway is being constructed in a phased-approach:</a:t>
            </a:r>
          </a:p>
          <a:p>
            <a:endParaRPr lang="en-US" sz="1000" dirty="0" smtClean="0"/>
          </a:p>
          <a:p>
            <a:r>
              <a:rPr lang="en-US" sz="2000" i="1" dirty="0" smtClean="0"/>
              <a:t>Phases 1 &amp; 2: </a:t>
            </a:r>
            <a:r>
              <a:rPr lang="en-US" sz="2000" dirty="0" smtClean="0"/>
              <a:t>Was completed by the Bureau of Reclamation in January 2011; the first two phases involved a significant amount of excavation at the site</a:t>
            </a:r>
          </a:p>
          <a:p>
            <a:endParaRPr lang="en-US" sz="1000" dirty="0" smtClean="0"/>
          </a:p>
          <a:p>
            <a:r>
              <a:rPr lang="en-US" sz="2000" i="1" dirty="0" smtClean="0"/>
              <a:t>Phase 3:</a:t>
            </a:r>
            <a:r>
              <a:rPr lang="en-US" sz="2000" b="1" dirty="0" smtClean="0"/>
              <a:t> </a:t>
            </a:r>
            <a:r>
              <a:rPr lang="en-US" sz="2000" dirty="0" smtClean="0"/>
              <a:t>Construction of the control structure that houses the 6 large Tainter gates is currently underway and is expected to last 45 months</a:t>
            </a:r>
          </a:p>
          <a:p>
            <a:pPr>
              <a:buNone/>
            </a:pPr>
            <a:endParaRPr lang="en-US" sz="1000" dirty="0" smtClean="0"/>
          </a:p>
          <a:p>
            <a:r>
              <a:rPr lang="en-US" sz="2000" i="1" dirty="0" smtClean="0"/>
              <a:t>Phases 4:</a:t>
            </a:r>
            <a:r>
              <a:rPr lang="en-US" sz="2000" b="1" dirty="0" smtClean="0"/>
              <a:t> </a:t>
            </a:r>
            <a:r>
              <a:rPr lang="en-US" sz="2000" dirty="0" smtClean="0"/>
              <a:t>Construction of the chute and stilling basin and approach channel.</a:t>
            </a:r>
          </a:p>
          <a:p>
            <a:endParaRPr lang="en-US" sz="1000" dirty="0" smtClean="0"/>
          </a:p>
          <a:p>
            <a:r>
              <a:rPr lang="en-US" sz="2000" i="1" dirty="0" smtClean="0"/>
              <a:t>Phase 5:  </a:t>
            </a:r>
            <a:r>
              <a:rPr lang="en-US" sz="2000" dirty="0" smtClean="0"/>
              <a:t>Restoration of the project site and commissioning.</a:t>
            </a:r>
            <a:r>
              <a:rPr lang="en-US" sz="2000" b="1" dirty="0" smtClean="0"/>
              <a:t> </a:t>
            </a:r>
          </a:p>
          <a:p>
            <a:endParaRPr lang="en-US" sz="1000" b="1" dirty="0" smtClean="0"/>
          </a:p>
          <a:p>
            <a:r>
              <a:rPr lang="en-US" sz="2400" b="1" dirty="0" smtClean="0"/>
              <a:t>Today’s effort will focus on the approach channel construction in Phase 4 and Phase 5.</a:t>
            </a:r>
          </a:p>
          <a:p>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EBB50FDF-C9F9-4853-9BCB-86B72B93397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0" y="76200"/>
            <a:ext cx="9144000" cy="676275"/>
          </a:xfrm>
        </p:spPr>
        <p:txBody>
          <a:bodyPr/>
          <a:lstStyle/>
          <a:p>
            <a:pPr eaLnBrk="1" hangingPunct="1">
              <a:defRPr/>
            </a:pPr>
            <a:r>
              <a:rPr lang="en-US" sz="4000" dirty="0" smtClean="0"/>
              <a:t>Project Phases</a:t>
            </a:r>
            <a:endParaRPr lang="en-US" sz="4000" dirty="0"/>
          </a:p>
        </p:txBody>
      </p:sp>
      <p:sp>
        <p:nvSpPr>
          <p:cNvPr id="4" name="Slide Number Placeholder 3"/>
          <p:cNvSpPr>
            <a:spLocks noGrp="1"/>
          </p:cNvSpPr>
          <p:nvPr>
            <p:ph type="sldNum" sz="quarter" idx="10"/>
          </p:nvPr>
        </p:nvSpPr>
        <p:spPr/>
        <p:txBody>
          <a:bodyPr/>
          <a:lstStyle/>
          <a:p>
            <a:fld id="{EBB50FDF-C9F9-4853-9BCB-86B72B933970}" type="slidenum">
              <a:rPr lang="en-US" smtClean="0"/>
              <a:pPr/>
              <a:t>8</a:t>
            </a:fld>
            <a:endParaRPr lang="en-US" dirty="0"/>
          </a:p>
        </p:txBody>
      </p:sp>
      <p:pic>
        <p:nvPicPr>
          <p:cNvPr id="5" name="Picture 4" descr="Project_PhasesAug2012.png"/>
          <p:cNvPicPr>
            <a:picLocks noChangeAspect="1"/>
          </p:cNvPicPr>
          <p:nvPr/>
        </p:nvPicPr>
        <p:blipFill>
          <a:blip r:embed="rId3" cstate="print"/>
          <a:srcRect l="3444" t="10248" r="5889" b="5096"/>
          <a:stretch>
            <a:fillRect/>
          </a:stretch>
        </p:blipFill>
        <p:spPr>
          <a:xfrm>
            <a:off x="1066800" y="914400"/>
            <a:ext cx="73152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FP Renderings July 2010 Aerial.jpg"/>
          <p:cNvPicPr>
            <a:picLocks noChangeAspect="1"/>
          </p:cNvPicPr>
          <p:nvPr/>
        </p:nvPicPr>
        <p:blipFill>
          <a:blip r:embed="rId2" cstate="print"/>
          <a:srcRect l="33333" t="37500" r="8333"/>
          <a:stretch>
            <a:fillRect/>
          </a:stretch>
        </p:blipFill>
        <p:spPr>
          <a:xfrm>
            <a:off x="5257800" y="2971800"/>
            <a:ext cx="3609981" cy="2578569"/>
          </a:xfrm>
          <a:prstGeom prst="rect">
            <a:avLst/>
          </a:prstGeom>
          <a:ln w="12700">
            <a:solidFill>
              <a:schemeClr val="tx1"/>
            </a:solidFill>
          </a:ln>
        </p:spPr>
      </p:pic>
      <p:sp>
        <p:nvSpPr>
          <p:cNvPr id="2" name="Title 1"/>
          <p:cNvSpPr>
            <a:spLocks noGrp="1"/>
          </p:cNvSpPr>
          <p:nvPr>
            <p:ph type="title"/>
          </p:nvPr>
        </p:nvSpPr>
        <p:spPr/>
        <p:txBody>
          <a:bodyPr/>
          <a:lstStyle/>
          <a:p>
            <a:r>
              <a:rPr lang="en-US" dirty="0" smtClean="0"/>
              <a:t>APPROACH CHANNEL</a:t>
            </a:r>
            <a:endParaRPr lang="en-US" dirty="0"/>
          </a:p>
        </p:txBody>
      </p:sp>
      <p:sp>
        <p:nvSpPr>
          <p:cNvPr id="3" name="Content Placeholder 2"/>
          <p:cNvSpPr>
            <a:spLocks noGrp="1"/>
          </p:cNvSpPr>
          <p:nvPr>
            <p:ph idx="1"/>
          </p:nvPr>
        </p:nvSpPr>
        <p:spPr/>
        <p:txBody>
          <a:bodyPr/>
          <a:lstStyle/>
          <a:p>
            <a:pPr>
              <a:buNone/>
            </a:pPr>
            <a:endParaRPr lang="en-US" sz="1000" dirty="0" smtClean="0"/>
          </a:p>
          <a:p>
            <a:r>
              <a:rPr lang="en-US" sz="2000" dirty="0" smtClean="0"/>
              <a:t>Construction of a 1,100 linear foot inlet channel </a:t>
            </a:r>
            <a:br>
              <a:rPr lang="en-US" sz="2000" dirty="0" smtClean="0"/>
            </a:br>
            <a:r>
              <a:rPr lang="en-US" sz="2000" dirty="0" smtClean="0"/>
              <a:t>from Folsom Lake to the control structure</a:t>
            </a:r>
          </a:p>
          <a:p>
            <a:endParaRPr lang="en-US" sz="1000" dirty="0" smtClean="0"/>
          </a:p>
          <a:p>
            <a:r>
              <a:rPr lang="en-US" sz="2000" dirty="0" smtClean="0"/>
              <a:t>The channel inlet will </a:t>
            </a:r>
            <a:br>
              <a:rPr lang="en-US" sz="2000" dirty="0" smtClean="0"/>
            </a:br>
            <a:r>
              <a:rPr lang="en-US" sz="2000" dirty="0" smtClean="0"/>
              <a:t>include a temporary cut-off wall or</a:t>
            </a:r>
            <a:br>
              <a:rPr lang="en-US" sz="2000" dirty="0" smtClean="0"/>
            </a:br>
            <a:r>
              <a:rPr lang="en-US" sz="2000" dirty="0" smtClean="0"/>
              <a:t>cofferdam structure to allow </a:t>
            </a:r>
            <a:br>
              <a:rPr lang="en-US" sz="2000" dirty="0" smtClean="0"/>
            </a:br>
            <a:r>
              <a:rPr lang="en-US" sz="2000" dirty="0" smtClean="0"/>
              <a:t>excavation work to occur in dry </a:t>
            </a:r>
            <a:br>
              <a:rPr lang="en-US" sz="2000" dirty="0" smtClean="0"/>
            </a:br>
            <a:r>
              <a:rPr lang="en-US" sz="2000" dirty="0" smtClean="0"/>
              <a:t>conditions for the approach channel</a:t>
            </a:r>
          </a:p>
          <a:p>
            <a:pPr>
              <a:buNone/>
            </a:pPr>
            <a:endParaRPr lang="en-US" sz="1400" dirty="0" smtClean="0"/>
          </a:p>
          <a:p>
            <a:r>
              <a:rPr lang="en-US" sz="2000" dirty="0" smtClean="0"/>
              <a:t>Final design expected Dec 2012</a:t>
            </a:r>
          </a:p>
          <a:p>
            <a:endParaRPr lang="en-US" sz="2000" dirty="0" smtClean="0"/>
          </a:p>
          <a:p>
            <a:r>
              <a:rPr lang="en-US" sz="2000" dirty="0" smtClean="0"/>
              <a:t>Project Award May 2013</a:t>
            </a:r>
          </a:p>
          <a:p>
            <a:pPr>
              <a:buNone/>
            </a:pPr>
            <a:endParaRPr lang="en-US" sz="2000" dirty="0" smtClean="0"/>
          </a:p>
          <a:p>
            <a:endParaRPr lang="en-US" sz="2000" dirty="0" smtClean="0"/>
          </a:p>
          <a:p>
            <a:pPr>
              <a:buNone/>
            </a:pPr>
            <a:endParaRPr lang="en-US" sz="2000" dirty="0"/>
          </a:p>
        </p:txBody>
      </p:sp>
      <p:sp>
        <p:nvSpPr>
          <p:cNvPr id="5" name="Slide Number Placeholder 4"/>
          <p:cNvSpPr>
            <a:spLocks noGrp="1"/>
          </p:cNvSpPr>
          <p:nvPr>
            <p:ph type="sldNum" sz="quarter" idx="10"/>
          </p:nvPr>
        </p:nvSpPr>
        <p:spPr/>
        <p:txBody>
          <a:bodyPr/>
          <a:lstStyle/>
          <a:p>
            <a:fld id="{EBB50FDF-C9F9-4853-9BCB-86B72B933970}"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_Master_Slide_Template">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78935D8F5A52499ECBE1228EFFE2DF" ma:contentTypeVersion="0" ma:contentTypeDescription="Create a new document." ma:contentTypeScope="" ma:versionID="a30af94e9fff2661a1240c93a58f5709">
  <xsd:schema xmlns:xsd="http://www.w3.org/2001/XMLSchema" xmlns:p="http://schemas.microsoft.com/office/2006/metadata/properties" targetNamespace="http://schemas.microsoft.com/office/2006/metadata/properties" ma:root="true" ma:fieldsID="aaa183e94e5f7308538a43790d90a2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C350F64-642B-42B3-B7AD-7FB735299928}">
  <ds:schemaRefs>
    <ds:schemaRef ds:uri="http://schemas.microsoft.com/sharepoint/v3/contenttype/forms"/>
  </ds:schemaRefs>
</ds:datastoreItem>
</file>

<file path=customXml/itemProps2.xml><?xml version="1.0" encoding="utf-8"?>
<ds:datastoreItem xmlns:ds="http://schemas.openxmlformats.org/officeDocument/2006/customXml" ds:itemID="{904F38FB-2188-4C83-A2F9-B622BBFAF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BF776E4-56CF-4E4E-BBC3-299784E3860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PPT_Master_Slide_Template</Template>
  <TotalTime>2194</TotalTime>
  <Words>1196</Words>
  <Application>Microsoft Office PowerPoint</Application>
  <PresentationFormat>On-screen Show (4:3)</PresentationFormat>
  <Paragraphs>203</Paragraphs>
  <Slides>17</Slides>
  <Notes>4</Notes>
  <HiddenSlides>0</HiddenSlides>
  <MMClips>1</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PPT_Master_Slide_Template</vt:lpstr>
      <vt:lpstr>Slide Master</vt:lpstr>
      <vt:lpstr>FOLSOM DAM MODIFICATIONS APPROACH CHANNEL EIS/EIR</vt:lpstr>
      <vt:lpstr>PURPOSE &amp; AGENDA</vt:lpstr>
      <vt:lpstr>BACKGROUND</vt:lpstr>
      <vt:lpstr>BACKGROUND</vt:lpstr>
      <vt:lpstr>FOLSOM DAM MODS OVERVIEW</vt:lpstr>
      <vt:lpstr>FACTS AND FIGURES</vt:lpstr>
      <vt:lpstr>SCHEDULE</vt:lpstr>
      <vt:lpstr>Project Phases</vt:lpstr>
      <vt:lpstr>APPROACH CHANNEL</vt:lpstr>
      <vt:lpstr>APPROACH CHANNEL Potential Effects</vt:lpstr>
      <vt:lpstr>Test Blasting</vt:lpstr>
      <vt:lpstr>  Prison Staging Area and  Stilling Basin Drain  </vt:lpstr>
      <vt:lpstr>National Environmental Policy Act</vt:lpstr>
      <vt:lpstr>California Environmental Quality Act</vt:lpstr>
      <vt:lpstr>Slide 15</vt:lpstr>
      <vt:lpstr>Public Participation</vt:lpstr>
      <vt:lpstr>Slide 17</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L2PA9TMS</dc:creator>
  <cp:lastModifiedBy>L2EDEPA9</cp:lastModifiedBy>
  <cp:revision>166</cp:revision>
  <dcterms:created xsi:type="dcterms:W3CDTF">2010-04-09T19:48:25Z</dcterms:created>
  <dcterms:modified xsi:type="dcterms:W3CDTF">2012-08-23T13:50:20Z</dcterms:modified>
</cp:coreProperties>
</file>